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Amatic SC" panose="020B0604020202020204" charset="0"/>
      <p:regular r:id="rId23"/>
      <p:bold r:id="rId24"/>
    </p:embeddedFont>
    <p:embeddedFont>
      <p:font typeface="Calibri" panose="020F0502020204030204" pitchFamily="34" charset="0"/>
      <p:regular r:id="rId25"/>
      <p:bold r:id="rId26"/>
      <p:italic r:id="rId27"/>
      <p:boldItalic r:id="rId28"/>
    </p:embeddedFont>
    <p:embeddedFont>
      <p:font typeface="Source Code Pro" panose="020B0604020202020204" charset="0"/>
      <p:regular r:id="rId29"/>
      <p:bold r:id="rId30"/>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B6FC4C-AB8B-4ED2-B371-C6898653AB1B}">
  <a:tblStyle styleId="{63B6FC4C-AB8B-4ED2-B371-C6898653AB1B}"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E2210A6E-5247-4BFA-B7DD-BC1E15FDEDD5}" styleName="Table_1">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CCAD6B06-B1DF-48D6-9562-6C278040D23D}" styleName="Table_2">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21A00DD0-EA46-4E11-A9C2-A1A594D7D745}" styleName="Table_3">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33878FB4-AC4E-43FD-89B9-0E40A630699E}" styleName="Table_4">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586"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1638467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730656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32233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91087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040941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27230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749866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03014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835325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41480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39380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16716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849476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31512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58008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686825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26052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64376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51368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447923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635919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8"/>
        <p:cNvGrpSpPr/>
        <p:nvPr/>
      </p:nvGrpSpPr>
      <p:grpSpPr>
        <a:xfrm>
          <a:off x="0" y="0"/>
          <a:ext cx="0" cy="0"/>
          <a:chOff x="0" y="0"/>
          <a:chExt cx="0" cy="0"/>
        </a:xfrm>
      </p:grpSpPr>
      <p:sp>
        <p:nvSpPr>
          <p:cNvPr id="9" name="Shape 9"/>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a:spcBef>
                <a:spcPts val="0"/>
              </a:spcBef>
              <a:buNone/>
            </a:pPr>
            <a:endParaRPr/>
          </a:p>
        </p:txBody>
      </p:sp>
      <p:sp>
        <p:nvSpPr>
          <p:cNvPr id="10" name="Shape 10"/>
          <p:cNvSpPr txBox="1">
            <a:spLocks noGrp="1"/>
          </p:cNvSpPr>
          <p:nvPr>
            <p:ph type="ctrTitle"/>
          </p:nvPr>
        </p:nvSpPr>
        <p:spPr>
          <a:xfrm>
            <a:off x="311700" y="392150"/>
            <a:ext cx="8520599" cy="2690399"/>
          </a:xfrm>
          <a:prstGeom prst="rect">
            <a:avLst/>
          </a:prstGeom>
        </p:spPr>
        <p:txBody>
          <a:bodyPr lIns="91425" tIns="91425" rIns="91425" bIns="91425" anchor="ctr" anchorCtr="0"/>
          <a:lstStyle>
            <a:lvl1pPr algn="ctr">
              <a:spcBef>
                <a:spcPts val="0"/>
              </a:spcBef>
              <a:buSzPct val="100000"/>
              <a:defRPr sz="8000"/>
            </a:lvl1pPr>
            <a:lvl2pPr algn="ctr">
              <a:spcBef>
                <a:spcPts val="0"/>
              </a:spcBef>
              <a:buSzPct val="100000"/>
              <a:defRPr sz="8000"/>
            </a:lvl2pPr>
            <a:lvl3pPr algn="ctr">
              <a:spcBef>
                <a:spcPts val="0"/>
              </a:spcBef>
              <a:buSzPct val="100000"/>
              <a:defRPr sz="8000"/>
            </a:lvl3pPr>
            <a:lvl4pPr algn="ctr">
              <a:spcBef>
                <a:spcPts val="0"/>
              </a:spcBef>
              <a:buSzPct val="100000"/>
              <a:defRPr sz="8000"/>
            </a:lvl4pPr>
            <a:lvl5pPr algn="ctr">
              <a:spcBef>
                <a:spcPts val="0"/>
              </a:spcBef>
              <a:buSzPct val="100000"/>
              <a:defRPr sz="8000"/>
            </a:lvl5pPr>
            <a:lvl6pPr algn="ctr">
              <a:spcBef>
                <a:spcPts val="0"/>
              </a:spcBef>
              <a:buSzPct val="100000"/>
              <a:defRPr sz="8000"/>
            </a:lvl6pPr>
            <a:lvl7pPr algn="ctr">
              <a:spcBef>
                <a:spcPts val="0"/>
              </a:spcBef>
              <a:buSzPct val="100000"/>
              <a:defRPr sz="8000"/>
            </a:lvl7pPr>
            <a:lvl8pPr algn="ctr">
              <a:spcBef>
                <a:spcPts val="0"/>
              </a:spcBef>
              <a:buSzPct val="100000"/>
              <a:defRPr sz="8000"/>
            </a:lvl8pPr>
            <a:lvl9pPr algn="ctr">
              <a:spcBef>
                <a:spcPts val="0"/>
              </a:spcBef>
              <a:buSzPct val="100000"/>
              <a:defRPr sz="8000"/>
            </a:lvl9pPr>
          </a:lstStyle>
          <a:p>
            <a:endParaRPr/>
          </a:p>
        </p:txBody>
      </p:sp>
      <p:sp>
        <p:nvSpPr>
          <p:cNvPr id="11" name="Shape 11"/>
          <p:cNvSpPr txBox="1">
            <a:spLocks noGrp="1"/>
          </p:cNvSpPr>
          <p:nvPr>
            <p:ph type="subTitle" idx="1"/>
          </p:nvPr>
        </p:nvSpPr>
        <p:spPr>
          <a:xfrm>
            <a:off x="311700" y="3890400"/>
            <a:ext cx="8520599" cy="706200"/>
          </a:xfrm>
          <a:prstGeom prst="rect">
            <a:avLst/>
          </a:prstGeom>
        </p:spPr>
        <p:txBody>
          <a:bodyPr lIns="91425" tIns="91425" rIns="91425" bIns="91425" anchor="ctr" anchorCtr="0"/>
          <a:lstStyle>
            <a:lvl1pPr algn="ctr">
              <a:lnSpc>
                <a:spcPct val="100000"/>
              </a:lnSpc>
              <a:spcBef>
                <a:spcPts val="0"/>
              </a:spcBef>
              <a:spcAft>
                <a:spcPts val="0"/>
              </a:spcAft>
              <a:buClr>
                <a:schemeClr val="accent1"/>
              </a:buClr>
              <a:buSzPct val="100000"/>
              <a:buNone/>
              <a:defRPr sz="2100" b="1">
                <a:solidFill>
                  <a:schemeClr val="accent1"/>
                </a:solidFill>
              </a:defRPr>
            </a:lvl1pPr>
            <a:lvl2pPr algn="ctr">
              <a:lnSpc>
                <a:spcPct val="100000"/>
              </a:lnSpc>
              <a:spcBef>
                <a:spcPts val="0"/>
              </a:spcBef>
              <a:spcAft>
                <a:spcPts val="0"/>
              </a:spcAft>
              <a:buClr>
                <a:schemeClr val="accent1"/>
              </a:buClr>
              <a:buSzPct val="100000"/>
              <a:buNone/>
              <a:defRPr sz="2100" b="1">
                <a:solidFill>
                  <a:schemeClr val="accent1"/>
                </a:solidFill>
              </a:defRPr>
            </a:lvl2pPr>
            <a:lvl3pPr algn="ctr">
              <a:lnSpc>
                <a:spcPct val="100000"/>
              </a:lnSpc>
              <a:spcBef>
                <a:spcPts val="0"/>
              </a:spcBef>
              <a:spcAft>
                <a:spcPts val="0"/>
              </a:spcAft>
              <a:buClr>
                <a:schemeClr val="accent1"/>
              </a:buClr>
              <a:buSzPct val="100000"/>
              <a:buNone/>
              <a:defRPr sz="2100" b="1">
                <a:solidFill>
                  <a:schemeClr val="accent1"/>
                </a:solidFill>
              </a:defRPr>
            </a:lvl3pPr>
            <a:lvl4pPr algn="ctr">
              <a:lnSpc>
                <a:spcPct val="100000"/>
              </a:lnSpc>
              <a:spcBef>
                <a:spcPts val="0"/>
              </a:spcBef>
              <a:spcAft>
                <a:spcPts val="0"/>
              </a:spcAft>
              <a:buClr>
                <a:schemeClr val="accent1"/>
              </a:buClr>
              <a:buSzPct val="100000"/>
              <a:buNone/>
              <a:defRPr sz="2100" b="1">
                <a:solidFill>
                  <a:schemeClr val="accent1"/>
                </a:solidFill>
              </a:defRPr>
            </a:lvl4pPr>
            <a:lvl5pPr algn="ctr">
              <a:lnSpc>
                <a:spcPct val="100000"/>
              </a:lnSpc>
              <a:spcBef>
                <a:spcPts val="0"/>
              </a:spcBef>
              <a:spcAft>
                <a:spcPts val="0"/>
              </a:spcAft>
              <a:buClr>
                <a:schemeClr val="accent1"/>
              </a:buClr>
              <a:buSzPct val="100000"/>
              <a:buNone/>
              <a:defRPr sz="2100" b="1">
                <a:solidFill>
                  <a:schemeClr val="accent1"/>
                </a:solidFill>
              </a:defRPr>
            </a:lvl5pPr>
            <a:lvl6pPr algn="ctr">
              <a:lnSpc>
                <a:spcPct val="100000"/>
              </a:lnSpc>
              <a:spcBef>
                <a:spcPts val="0"/>
              </a:spcBef>
              <a:spcAft>
                <a:spcPts val="0"/>
              </a:spcAft>
              <a:buClr>
                <a:schemeClr val="accent1"/>
              </a:buClr>
              <a:buSzPct val="100000"/>
              <a:buNone/>
              <a:defRPr sz="2100" b="1">
                <a:solidFill>
                  <a:schemeClr val="accent1"/>
                </a:solidFill>
              </a:defRPr>
            </a:lvl6pPr>
            <a:lvl7pPr algn="ctr">
              <a:lnSpc>
                <a:spcPct val="100000"/>
              </a:lnSpc>
              <a:spcBef>
                <a:spcPts val="0"/>
              </a:spcBef>
              <a:spcAft>
                <a:spcPts val="0"/>
              </a:spcAft>
              <a:buClr>
                <a:schemeClr val="accent1"/>
              </a:buClr>
              <a:buSzPct val="100000"/>
              <a:buNone/>
              <a:defRPr sz="2100" b="1">
                <a:solidFill>
                  <a:schemeClr val="accent1"/>
                </a:solidFill>
              </a:defRPr>
            </a:lvl7pPr>
            <a:lvl8pPr algn="ctr">
              <a:lnSpc>
                <a:spcPct val="100000"/>
              </a:lnSpc>
              <a:spcBef>
                <a:spcPts val="0"/>
              </a:spcBef>
              <a:spcAft>
                <a:spcPts val="0"/>
              </a:spcAft>
              <a:buClr>
                <a:schemeClr val="accent1"/>
              </a:buClr>
              <a:buSzPct val="100000"/>
              <a:buNone/>
              <a:defRPr sz="2100" b="1">
                <a:solidFill>
                  <a:schemeClr val="accent1"/>
                </a:solidFill>
              </a:defRPr>
            </a:lvl8pPr>
            <a:lvl9pPr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1240275"/>
            <a:ext cx="8520599" cy="1981800"/>
          </a:xfrm>
          <a:prstGeom prst="rect">
            <a:avLst/>
          </a:prstGeom>
        </p:spPr>
        <p:txBody>
          <a:bodyPr lIns="91425" tIns="91425" rIns="91425" bIns="91425" anchor="b" anchorCtr="0"/>
          <a:lstStyle>
            <a:lvl1pPr algn="ctr">
              <a:spcBef>
                <a:spcPts val="0"/>
              </a:spcBef>
              <a:buClr>
                <a:schemeClr val="lt1"/>
              </a:buClr>
              <a:buSzPct val="100000"/>
              <a:defRPr sz="12000">
                <a:solidFill>
                  <a:schemeClr val="lt1"/>
                </a:solidFill>
              </a:defRPr>
            </a:lvl1pPr>
            <a:lvl2pPr algn="ctr">
              <a:spcBef>
                <a:spcPts val="0"/>
              </a:spcBef>
              <a:buClr>
                <a:schemeClr val="lt1"/>
              </a:buClr>
              <a:buSzPct val="100000"/>
              <a:defRPr sz="12000">
                <a:solidFill>
                  <a:schemeClr val="lt1"/>
                </a:solidFill>
              </a:defRPr>
            </a:lvl2pPr>
            <a:lvl3pPr algn="ctr">
              <a:spcBef>
                <a:spcPts val="0"/>
              </a:spcBef>
              <a:buClr>
                <a:schemeClr val="lt1"/>
              </a:buClr>
              <a:buSzPct val="100000"/>
              <a:defRPr sz="12000">
                <a:solidFill>
                  <a:schemeClr val="lt1"/>
                </a:solidFill>
              </a:defRPr>
            </a:lvl3pPr>
            <a:lvl4pPr algn="ctr">
              <a:spcBef>
                <a:spcPts val="0"/>
              </a:spcBef>
              <a:buClr>
                <a:schemeClr val="lt1"/>
              </a:buClr>
              <a:buSzPct val="100000"/>
              <a:defRPr sz="12000">
                <a:solidFill>
                  <a:schemeClr val="lt1"/>
                </a:solidFill>
              </a:defRPr>
            </a:lvl4pPr>
            <a:lvl5pPr algn="ctr">
              <a:spcBef>
                <a:spcPts val="0"/>
              </a:spcBef>
              <a:buClr>
                <a:schemeClr val="lt1"/>
              </a:buClr>
              <a:buSzPct val="100000"/>
              <a:defRPr sz="12000">
                <a:solidFill>
                  <a:schemeClr val="lt1"/>
                </a:solidFill>
              </a:defRPr>
            </a:lvl5pPr>
            <a:lvl6pPr algn="ctr">
              <a:spcBef>
                <a:spcPts val="0"/>
              </a:spcBef>
              <a:buClr>
                <a:schemeClr val="lt1"/>
              </a:buClr>
              <a:buSzPct val="100000"/>
              <a:defRPr sz="12000">
                <a:solidFill>
                  <a:schemeClr val="lt1"/>
                </a:solidFill>
              </a:defRPr>
            </a:lvl6pPr>
            <a:lvl7pPr algn="ctr">
              <a:spcBef>
                <a:spcPts val="0"/>
              </a:spcBef>
              <a:buClr>
                <a:schemeClr val="lt1"/>
              </a:buClr>
              <a:buSzPct val="100000"/>
              <a:defRPr sz="12000">
                <a:solidFill>
                  <a:schemeClr val="lt1"/>
                </a:solidFill>
              </a:defRPr>
            </a:lvl7pPr>
            <a:lvl8pPr algn="ctr">
              <a:spcBef>
                <a:spcPts val="0"/>
              </a:spcBef>
              <a:buClr>
                <a:schemeClr val="lt1"/>
              </a:buClr>
              <a:buSzPct val="100000"/>
              <a:defRPr sz="12000">
                <a:solidFill>
                  <a:schemeClr val="lt1"/>
                </a:solidFill>
              </a:defRPr>
            </a:lvl8pPr>
            <a:lvl9pPr algn="ctr">
              <a:spcBef>
                <a:spcPts val="0"/>
              </a:spcBef>
              <a:buClr>
                <a:schemeClr val="lt1"/>
              </a:buClr>
              <a:buSzPct val="100000"/>
              <a:defRPr sz="12000">
                <a:solidFill>
                  <a:schemeClr val="lt1"/>
                </a:solidFill>
              </a:defRPr>
            </a:lvl9pPr>
          </a:lstStyle>
          <a:p>
            <a:endParaRPr/>
          </a:p>
        </p:txBody>
      </p:sp>
      <p:sp>
        <p:nvSpPr>
          <p:cNvPr id="47" name="Shape 47"/>
          <p:cNvSpPr txBox="1">
            <a:spLocks noGrp="1"/>
          </p:cNvSpPr>
          <p:nvPr>
            <p:ph type="body" idx="1"/>
          </p:nvPr>
        </p:nvSpPr>
        <p:spPr>
          <a:xfrm>
            <a:off x="311700" y="3304625"/>
            <a:ext cx="8520599" cy="1300800"/>
          </a:xfrm>
          <a:prstGeom prst="rect">
            <a:avLst/>
          </a:prstGeom>
        </p:spPr>
        <p:txBody>
          <a:bodyPr lIns="91425" tIns="91425" rIns="91425" bIns="91425" anchor="t" anchorCtr="0"/>
          <a:lstStyle>
            <a:lvl1pPr algn="ctr">
              <a:spcBef>
                <a:spcPts val="0"/>
              </a:spcBef>
              <a:buClr>
                <a:schemeClr val="accent1"/>
              </a:buClr>
              <a:defRPr>
                <a:solidFill>
                  <a:schemeClr val="accent1"/>
                </a:solidFill>
              </a:defRPr>
            </a:lvl1pPr>
            <a:lvl2pPr algn="ctr">
              <a:spcBef>
                <a:spcPts val="0"/>
              </a:spcBef>
              <a:buClr>
                <a:schemeClr val="accent1"/>
              </a:buClr>
              <a:defRPr>
                <a:solidFill>
                  <a:schemeClr val="accent1"/>
                </a:solidFill>
              </a:defRPr>
            </a:lvl2pPr>
            <a:lvl3pPr algn="ctr">
              <a:spcBef>
                <a:spcPts val="0"/>
              </a:spcBef>
              <a:buClr>
                <a:schemeClr val="accent1"/>
              </a:buClr>
              <a:defRPr>
                <a:solidFill>
                  <a:schemeClr val="accent1"/>
                </a:solidFill>
              </a:defRPr>
            </a:lvl3pPr>
            <a:lvl4pPr algn="ctr">
              <a:spcBef>
                <a:spcPts val="0"/>
              </a:spcBef>
              <a:buClr>
                <a:schemeClr val="accent1"/>
              </a:buClr>
              <a:defRPr>
                <a:solidFill>
                  <a:schemeClr val="accent1"/>
                </a:solidFill>
              </a:defRPr>
            </a:lvl4pPr>
            <a:lvl5pPr algn="ctr">
              <a:spcBef>
                <a:spcPts val="0"/>
              </a:spcBef>
              <a:buClr>
                <a:schemeClr val="accent1"/>
              </a:buClr>
              <a:defRPr>
                <a:solidFill>
                  <a:schemeClr val="accent1"/>
                </a:solidFill>
              </a:defRPr>
            </a:lvl5pPr>
            <a:lvl6pPr algn="ctr">
              <a:spcBef>
                <a:spcPts val="0"/>
              </a:spcBef>
              <a:buClr>
                <a:schemeClr val="accent1"/>
              </a:buClr>
              <a:defRPr>
                <a:solidFill>
                  <a:schemeClr val="accent1"/>
                </a:solidFill>
              </a:defRPr>
            </a:lvl6pPr>
            <a:lvl7pPr algn="ctr">
              <a:spcBef>
                <a:spcPts val="0"/>
              </a:spcBef>
              <a:buClr>
                <a:schemeClr val="accent1"/>
              </a:buClr>
              <a:defRPr>
                <a:solidFill>
                  <a:schemeClr val="accent1"/>
                </a:solidFill>
              </a:defRPr>
            </a:lvl7pPr>
            <a:lvl8pPr algn="ctr">
              <a:spcBef>
                <a:spcPts val="0"/>
              </a:spcBef>
              <a:buClr>
                <a:schemeClr val="accent1"/>
              </a:buClr>
              <a:defRPr>
                <a:solidFill>
                  <a:schemeClr val="accent1"/>
                </a:solidFill>
              </a:defRPr>
            </a:lvl8pPr>
            <a:lvl9pPr algn="ctr">
              <a:spcBef>
                <a:spcPts val="0"/>
              </a:spcBef>
              <a:buClr>
                <a:schemeClr val="accent1"/>
              </a:buClr>
              <a:defRPr>
                <a:solidFill>
                  <a:schemeClr val="accent1"/>
                </a:solidFill>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9"/>
        <p:cNvGrpSpPr/>
        <p:nvPr/>
      </p:nvGrpSpPr>
      <p:grpSpPr>
        <a:xfrm>
          <a:off x="0" y="0"/>
          <a:ext cx="0" cy="0"/>
          <a:chOff x="0" y="0"/>
          <a:chExt cx="0" cy="0"/>
        </a:xfrm>
      </p:grpSpPr>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2802750" y="802500"/>
            <a:ext cx="3538499" cy="3538499"/>
          </a:xfrm>
          <a:prstGeom prst="rect">
            <a:avLst/>
          </a:prstGeom>
          <a:solidFill>
            <a:srgbClr val="FFFFFF"/>
          </a:solidFill>
        </p:spPr>
        <p:txBody>
          <a:bodyPr lIns="91425" tIns="91425" rIns="91425" bIns="91425" anchor="ctr"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311700" y="1228675"/>
            <a:ext cx="8520599" cy="33401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292850"/>
            <a:ext cx="8520599" cy="8009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1"/>
          </p:nvPr>
        </p:nvSpPr>
        <p:spPr>
          <a:xfrm>
            <a:off x="3117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body" idx="2"/>
          </p:nvPr>
        </p:nvSpPr>
        <p:spPr>
          <a:xfrm>
            <a:off x="4832400" y="1228675"/>
            <a:ext cx="3999899" cy="3340199"/>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04800" y="309350"/>
            <a:ext cx="8537700" cy="748200"/>
          </a:xfrm>
          <a:prstGeom prst="rect">
            <a:avLst/>
          </a:prstGeom>
        </p:spPr>
        <p:txBody>
          <a:bodyPr lIns="91425" tIns="91425" rIns="91425" bIns="91425" anchor="t" anchorCtr="0"/>
          <a:lstStyle>
            <a:lvl1pPr>
              <a:spcBef>
                <a:spcPts val="0"/>
              </a:spcBef>
              <a:buSzPct val="100000"/>
              <a:defRPr sz="4000"/>
            </a:lvl1pPr>
            <a:lvl2pPr>
              <a:spcBef>
                <a:spcPts val="0"/>
              </a:spcBef>
              <a:buSzPct val="100000"/>
              <a:defRPr sz="4000"/>
            </a:lvl2pPr>
            <a:lvl3pPr>
              <a:spcBef>
                <a:spcPts val="0"/>
              </a:spcBef>
              <a:buSzPct val="100000"/>
              <a:defRPr sz="4000"/>
            </a:lvl3pPr>
            <a:lvl4pPr>
              <a:spcBef>
                <a:spcPts val="0"/>
              </a:spcBef>
              <a:buSzPct val="100000"/>
              <a:defRPr sz="4000"/>
            </a:lvl4pPr>
            <a:lvl5pPr>
              <a:spcBef>
                <a:spcPts val="0"/>
              </a:spcBef>
              <a:buSzPct val="100000"/>
              <a:defRPr sz="4000"/>
            </a:lvl5pPr>
            <a:lvl6pPr>
              <a:spcBef>
                <a:spcPts val="0"/>
              </a:spcBef>
              <a:buSzPct val="100000"/>
              <a:defRPr sz="4000"/>
            </a:lvl6pPr>
            <a:lvl7pPr>
              <a:spcBef>
                <a:spcPts val="0"/>
              </a:spcBef>
              <a:buSzPct val="100000"/>
              <a:defRPr sz="4000"/>
            </a:lvl7pPr>
            <a:lvl8pPr>
              <a:spcBef>
                <a:spcPts val="0"/>
              </a:spcBef>
              <a:buSzPct val="100000"/>
              <a:defRPr sz="4000"/>
            </a:lvl8pPr>
            <a:lvl9pPr>
              <a:spcBef>
                <a:spcPts val="0"/>
              </a:spcBef>
              <a:buSzPct val="100000"/>
              <a:defRPr sz="4000"/>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3000"/>
            </a:lvl1pPr>
            <a:lvl2pPr>
              <a:spcBef>
                <a:spcPts val="0"/>
              </a:spcBef>
              <a:buSzPct val="100000"/>
              <a:defRPr sz="3000"/>
            </a:lvl2pPr>
            <a:lvl3pPr>
              <a:spcBef>
                <a:spcPts val="0"/>
              </a:spcBef>
              <a:buSzPct val="100000"/>
              <a:defRPr sz="3000"/>
            </a:lvl3pPr>
            <a:lvl4pPr>
              <a:spcBef>
                <a:spcPts val="0"/>
              </a:spcBef>
              <a:buSzPct val="100000"/>
              <a:defRPr sz="3000"/>
            </a:lvl4pPr>
            <a:lvl5pPr>
              <a:spcBef>
                <a:spcPts val="0"/>
              </a:spcBef>
              <a:buSzPct val="100000"/>
              <a:defRPr sz="3000"/>
            </a:lvl5pPr>
            <a:lvl6pPr>
              <a:spcBef>
                <a:spcPts val="0"/>
              </a:spcBef>
              <a:buSzPct val="100000"/>
              <a:defRPr sz="3000"/>
            </a:lvl6pPr>
            <a:lvl7pPr>
              <a:spcBef>
                <a:spcPts val="0"/>
              </a:spcBef>
              <a:buSzPct val="100000"/>
              <a:defRPr sz="3000"/>
            </a:lvl7pPr>
            <a:lvl8pPr>
              <a:spcBef>
                <a:spcPts val="0"/>
              </a:spcBef>
              <a:buSzPct val="100000"/>
              <a:defRPr sz="3000"/>
            </a:lvl8pPr>
            <a:lvl9pPr>
              <a:spcBef>
                <a:spcPts val="0"/>
              </a:spcBef>
              <a:buSzPct val="100000"/>
              <a:defRPr sz="30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526350"/>
            <a:ext cx="5618700" cy="4090800"/>
          </a:xfrm>
          <a:prstGeom prst="rect">
            <a:avLst/>
          </a:prstGeom>
        </p:spPr>
        <p:txBody>
          <a:bodyPr lIns="91425" tIns="91425" rIns="91425" bIns="91425" anchor="ctr" anchorCtr="0"/>
          <a:lstStyle>
            <a:lvl1pPr>
              <a:spcBef>
                <a:spcPts val="0"/>
              </a:spcBef>
              <a:buClr>
                <a:schemeClr val="lt1"/>
              </a:buClr>
              <a:buSzPct val="100000"/>
              <a:defRPr sz="6000">
                <a:solidFill>
                  <a:schemeClr val="lt1"/>
                </a:solidFill>
              </a:defRPr>
            </a:lvl1pPr>
            <a:lvl2pPr>
              <a:spcBef>
                <a:spcPts val="0"/>
              </a:spcBef>
              <a:buClr>
                <a:schemeClr val="lt1"/>
              </a:buClr>
              <a:buSzPct val="100000"/>
              <a:defRPr sz="6000">
                <a:solidFill>
                  <a:schemeClr val="lt1"/>
                </a:solidFill>
              </a:defRPr>
            </a:lvl2pPr>
            <a:lvl3pPr>
              <a:spcBef>
                <a:spcPts val="0"/>
              </a:spcBef>
              <a:buClr>
                <a:schemeClr val="lt1"/>
              </a:buClr>
              <a:buSzPct val="100000"/>
              <a:defRPr sz="6000">
                <a:solidFill>
                  <a:schemeClr val="lt1"/>
                </a:solidFill>
              </a:defRPr>
            </a:lvl3pPr>
            <a:lvl4pPr>
              <a:spcBef>
                <a:spcPts val="0"/>
              </a:spcBef>
              <a:buClr>
                <a:schemeClr val="lt1"/>
              </a:buClr>
              <a:buSzPct val="100000"/>
              <a:defRPr sz="6000">
                <a:solidFill>
                  <a:schemeClr val="lt1"/>
                </a:solidFill>
              </a:defRPr>
            </a:lvl4pPr>
            <a:lvl5pPr>
              <a:spcBef>
                <a:spcPts val="0"/>
              </a:spcBef>
              <a:buClr>
                <a:schemeClr val="lt1"/>
              </a:buClr>
              <a:buSzPct val="100000"/>
              <a:defRPr sz="6000">
                <a:solidFill>
                  <a:schemeClr val="lt1"/>
                </a:solidFill>
              </a:defRPr>
            </a:lvl5pPr>
            <a:lvl6pPr>
              <a:spcBef>
                <a:spcPts val="0"/>
              </a:spcBef>
              <a:buClr>
                <a:schemeClr val="lt1"/>
              </a:buClr>
              <a:buSzPct val="100000"/>
              <a:defRPr sz="6000">
                <a:solidFill>
                  <a:schemeClr val="lt1"/>
                </a:solidFill>
              </a:defRPr>
            </a:lvl6pPr>
            <a:lvl7pPr>
              <a:spcBef>
                <a:spcPts val="0"/>
              </a:spcBef>
              <a:buClr>
                <a:schemeClr val="lt1"/>
              </a:buClr>
              <a:buSzPct val="100000"/>
              <a:defRPr sz="6000">
                <a:solidFill>
                  <a:schemeClr val="lt1"/>
                </a:solidFill>
              </a:defRPr>
            </a:lvl7pPr>
            <a:lvl8pPr>
              <a:spcBef>
                <a:spcPts val="0"/>
              </a:spcBef>
              <a:buClr>
                <a:schemeClr val="lt1"/>
              </a:buClr>
              <a:buSzPct val="100000"/>
              <a:defRPr sz="6000">
                <a:solidFill>
                  <a:schemeClr val="lt1"/>
                </a:solidFill>
              </a:defRPr>
            </a:lvl8pPr>
            <a:lvl9pPr>
              <a:spcBef>
                <a:spcPts val="0"/>
              </a:spcBef>
              <a:buClr>
                <a:schemeClr val="lt1"/>
              </a:buClr>
              <a:buSzPct val="100000"/>
              <a:defRPr sz="6000">
                <a:solidFill>
                  <a:schemeClr val="lt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solidFill>
                  <a:schemeClr val="lt1"/>
                </a:solidFill>
              </a:rPr>
              <a:t>‹nr.›</a:t>
            </a:fld>
            <a:endParaRPr lang="da">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37" name="Shape 37"/>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8" name="Shape 38"/>
          <p:cNvSpPr txBox="1">
            <a:spLocks noGrp="1"/>
          </p:cNvSpPr>
          <p:nvPr>
            <p:ph type="title"/>
          </p:nvPr>
        </p:nvSpPr>
        <p:spPr>
          <a:xfrm>
            <a:off x="265500" y="1081400"/>
            <a:ext cx="4045199" cy="1710300"/>
          </a:xfrm>
          <a:prstGeom prst="rect">
            <a:avLst/>
          </a:prstGeom>
        </p:spPr>
        <p:txBody>
          <a:bodyPr lIns="91425" tIns="91425" rIns="91425" bIns="91425" anchor="b" anchorCtr="0"/>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a:endParaRPr/>
          </a:p>
        </p:txBody>
      </p:sp>
      <p:sp>
        <p:nvSpPr>
          <p:cNvPr id="39" name="Shape 39"/>
          <p:cNvSpPr txBox="1">
            <a:spLocks noGrp="1"/>
          </p:cNvSpPr>
          <p:nvPr>
            <p:ph type="subTitle" idx="1"/>
          </p:nvPr>
        </p:nvSpPr>
        <p:spPr>
          <a:xfrm>
            <a:off x="265500" y="2845222"/>
            <a:ext cx="4045199" cy="1345500"/>
          </a:xfrm>
          <a:prstGeom prst="rect">
            <a:avLst/>
          </a:prstGeom>
        </p:spPr>
        <p:txBody>
          <a:bodyPr lIns="91425" tIns="91425" rIns="91425" bIns="91425" anchor="t" anchorCtr="0"/>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a:endParaRPr/>
          </a:p>
        </p:txBody>
      </p:sp>
      <p:sp>
        <p:nvSpPr>
          <p:cNvPr id="40" name="Shape 4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2"/>
        <p:cNvGrpSpPr/>
        <p:nvPr/>
      </p:nvGrpSpPr>
      <p:grpSpPr>
        <a:xfrm>
          <a:off x="0" y="0"/>
          <a:ext cx="0" cy="0"/>
          <a:chOff x="0" y="0"/>
          <a:chExt cx="0" cy="0"/>
        </a:xfrm>
      </p:grpSpPr>
      <p:sp>
        <p:nvSpPr>
          <p:cNvPr id="43" name="Shape 43"/>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4" name="Shape 4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da"/>
              <a:t>‹nr.›</a:t>
            </a:fld>
            <a:endParaRPr lang="d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292850"/>
            <a:ext cx="8520599" cy="800999"/>
          </a:xfrm>
          <a:prstGeom prst="rect">
            <a:avLst/>
          </a:prstGeom>
          <a:noFill/>
          <a:ln>
            <a:noFill/>
          </a:ln>
        </p:spPr>
        <p:txBody>
          <a:bodyPr lIns="91425" tIns="91425" rIns="91425" bIns="91425" anchor="t" anchorCtr="0"/>
          <a:lstStyle>
            <a:lvl1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6" name="Shape 6"/>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da" sz="1000">
                <a:solidFill>
                  <a:schemeClr val="accent1"/>
                </a:solidFill>
                <a:latin typeface="Source Code Pro"/>
                <a:ea typeface="Source Code Pro"/>
                <a:cs typeface="Source Code Pro"/>
                <a:sym typeface="Source Code Pro"/>
              </a:rPr>
              <a:t>‹nr.›</a:t>
            </a:fld>
            <a:endParaRPr lang="da"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www.eslflow.com/Acargumentativessay.html"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www.ereadingworksheets.com/reading-worksheets/fact-and-opinion-worksheet.pdf" TargetMode="External"/><Relationship Id="rId4" Type="http://schemas.openxmlformats.org/officeDocument/2006/relationships/hyperlink" Target="http://www.smart-words.org/linking-words/transition-word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ctrTitle"/>
          </p:nvPr>
        </p:nvSpPr>
        <p:spPr>
          <a:xfrm>
            <a:off x="311700" y="392150"/>
            <a:ext cx="8520599" cy="2690399"/>
          </a:xfrm>
          <a:prstGeom prst="rect">
            <a:avLst/>
          </a:prstGeom>
        </p:spPr>
        <p:txBody>
          <a:bodyPr lIns="91425" tIns="91425" rIns="91425" bIns="91425" anchor="ctr" anchorCtr="0">
            <a:noAutofit/>
          </a:bodyPr>
          <a:lstStyle/>
          <a:p>
            <a:pPr>
              <a:spcBef>
                <a:spcPts val="0"/>
              </a:spcBef>
              <a:buNone/>
            </a:pPr>
            <a:r>
              <a:rPr lang="da"/>
              <a:t>How to write an essay</a:t>
            </a:r>
          </a:p>
        </p:txBody>
      </p:sp>
      <p:sp>
        <p:nvSpPr>
          <p:cNvPr id="53" name="Shape 53"/>
          <p:cNvSpPr txBox="1">
            <a:spLocks noGrp="1"/>
          </p:cNvSpPr>
          <p:nvPr>
            <p:ph type="subTitle" idx="1"/>
          </p:nvPr>
        </p:nvSpPr>
        <p:spPr>
          <a:xfrm>
            <a:off x="311700" y="3890400"/>
            <a:ext cx="8520599" cy="706200"/>
          </a:xfrm>
          <a:prstGeom prst="rect">
            <a:avLst/>
          </a:prstGeom>
        </p:spPr>
        <p:txBody>
          <a:bodyPr lIns="91425" tIns="91425" rIns="91425" bIns="91425" anchor="ctr" anchorCtr="0">
            <a:noAutofit/>
          </a:bodyPr>
          <a:lstStyle/>
          <a:p>
            <a:pPr>
              <a:spcBef>
                <a:spcPts val="0"/>
              </a:spcBef>
              <a:buNone/>
            </a:pPr>
            <a:r>
              <a:rPr lang="da"/>
              <a:t>Essay writing - making an argument</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292850"/>
            <a:ext cx="8520599" cy="605100"/>
          </a:xfrm>
          <a:prstGeom prst="rect">
            <a:avLst/>
          </a:prstGeom>
          <a:solidFill>
            <a:srgbClr val="FFFF00"/>
          </a:solidFill>
        </p:spPr>
        <p:txBody>
          <a:bodyPr lIns="91425" tIns="91425" rIns="91425" bIns="91425" anchor="t" anchorCtr="0">
            <a:noAutofit/>
          </a:bodyPr>
          <a:lstStyle/>
          <a:p>
            <a:pPr algn="ctr">
              <a:spcBef>
                <a:spcPts val="0"/>
              </a:spcBef>
              <a:buNone/>
            </a:pPr>
            <a:r>
              <a:rPr lang="da" sz="3600" b="0">
                <a:latin typeface="Calibri"/>
                <a:ea typeface="Calibri"/>
                <a:cs typeface="Calibri"/>
                <a:sym typeface="Calibri"/>
              </a:rPr>
              <a:t>Organizer</a:t>
            </a:r>
          </a:p>
        </p:txBody>
      </p:sp>
      <p:sp>
        <p:nvSpPr>
          <p:cNvPr id="108" name="Shape 108"/>
          <p:cNvSpPr txBox="1">
            <a:spLocks noGrp="1"/>
          </p:cNvSpPr>
          <p:nvPr>
            <p:ph type="body" idx="1"/>
          </p:nvPr>
        </p:nvSpPr>
        <p:spPr>
          <a:xfrm>
            <a:off x="311700" y="897950"/>
            <a:ext cx="8520599" cy="3670800"/>
          </a:xfrm>
          <a:prstGeom prst="rect">
            <a:avLst/>
          </a:prstGeom>
        </p:spPr>
        <p:txBody>
          <a:bodyPr lIns="91425" tIns="91425" rIns="91425" bIns="91425" anchor="t" anchorCtr="0">
            <a:noAutofit/>
          </a:bodyPr>
          <a:lstStyle/>
          <a:p>
            <a:pPr algn="ctr">
              <a:spcBef>
                <a:spcPts val="0"/>
              </a:spcBef>
              <a:buNone/>
            </a:pPr>
            <a:r>
              <a:rPr lang="da" sz="3600"/>
              <a:t>Introduction</a:t>
            </a:r>
          </a:p>
        </p:txBody>
      </p:sp>
      <p:graphicFrame>
        <p:nvGraphicFramePr>
          <p:cNvPr id="109" name="Shape 109"/>
          <p:cNvGraphicFramePr/>
          <p:nvPr>
            <p:extLst>
              <p:ext uri="{D42A27DB-BD31-4B8C-83A1-F6EECF244321}">
                <p14:modId xmlns:p14="http://schemas.microsoft.com/office/powerpoint/2010/main" val="2458785673"/>
              </p:ext>
            </p:extLst>
          </p:nvPr>
        </p:nvGraphicFramePr>
        <p:xfrm>
          <a:off x="330400" y="1794512"/>
          <a:ext cx="8483200" cy="2590770"/>
        </p:xfrm>
        <a:graphic>
          <a:graphicData uri="http://schemas.openxmlformats.org/drawingml/2006/table">
            <a:tbl>
              <a:tblPr>
                <a:noFill/>
                <a:tableStyleId>{E2210A6E-5247-4BFA-B7DD-BC1E15FDEDD5}</a:tableStyleId>
              </a:tblPr>
              <a:tblGrid>
                <a:gridCol w="8483200"/>
              </a:tblGrid>
              <a:tr h="2345850">
                <a:tc>
                  <a:txBody>
                    <a:bodyPr/>
                    <a:lstStyle/>
                    <a:p>
                      <a:pPr rtl="0">
                        <a:lnSpc>
                          <a:spcPct val="120000"/>
                        </a:lnSpc>
                        <a:spcBef>
                          <a:spcPts val="0"/>
                        </a:spcBef>
                        <a:buNone/>
                      </a:pPr>
                      <a:r>
                        <a:rPr lang="da" sz="2400" dirty="0">
                          <a:solidFill>
                            <a:schemeClr val="tx1">
                              <a:lumMod val="50000"/>
                            </a:schemeClr>
                          </a:solidFill>
                          <a:latin typeface="Calibri"/>
                          <a:ea typeface="Calibri"/>
                          <a:cs typeface="Calibri"/>
                          <a:sym typeface="Calibri"/>
                        </a:rPr>
                        <a:t>Essential information that leads to thesis</a:t>
                      </a:r>
                    </a:p>
                    <a:p>
                      <a:pPr rtl="0">
                        <a:lnSpc>
                          <a:spcPct val="120000"/>
                        </a:lnSpc>
                        <a:spcBef>
                          <a:spcPts val="0"/>
                        </a:spcBef>
                        <a:buNone/>
                      </a:pPr>
                      <a:endParaRPr sz="2400" dirty="0">
                        <a:solidFill>
                          <a:schemeClr val="tx1">
                            <a:lumMod val="50000"/>
                          </a:schemeClr>
                        </a:solidFill>
                        <a:latin typeface="Calibri"/>
                        <a:ea typeface="Calibri"/>
                        <a:cs typeface="Calibri"/>
                        <a:sym typeface="Calibri"/>
                      </a:endParaRPr>
                    </a:p>
                    <a:p>
                      <a:pPr rtl="0">
                        <a:lnSpc>
                          <a:spcPct val="120000"/>
                        </a:lnSpc>
                        <a:spcBef>
                          <a:spcPts val="0"/>
                        </a:spcBef>
                        <a:buNone/>
                      </a:pPr>
                      <a:r>
                        <a:rPr lang="da" sz="2400" dirty="0">
                          <a:solidFill>
                            <a:schemeClr val="tx1">
                              <a:lumMod val="50000"/>
                            </a:schemeClr>
                          </a:solidFill>
                          <a:latin typeface="Calibri"/>
                          <a:ea typeface="Calibri"/>
                          <a:cs typeface="Calibri"/>
                          <a:sym typeface="Calibri"/>
                        </a:rPr>
                        <a:t>Examples: </a:t>
                      </a:r>
                      <a:r>
                        <a:rPr lang="da" sz="2400" i="1" dirty="0">
                          <a:solidFill>
                            <a:schemeClr val="tx1">
                              <a:lumMod val="50000"/>
                            </a:schemeClr>
                          </a:solidFill>
                          <a:latin typeface="Calibri"/>
                          <a:ea typeface="Calibri"/>
                          <a:cs typeface="Calibri"/>
                          <a:sym typeface="Calibri"/>
                        </a:rPr>
                        <a:t>CCTV means many cameras in public places, which helps the police to solve crimes. At the same time, CCTV means you’re being watched everywhere you go.</a:t>
                      </a:r>
                    </a:p>
                    <a:p>
                      <a:pPr>
                        <a:spcBef>
                          <a:spcPts val="0"/>
                        </a:spcBef>
                        <a:buNone/>
                      </a:pPr>
                      <a:endParaRPr dirty="0"/>
                    </a:p>
                  </a:txBody>
                  <a:tcPr marL="91425" marR="91425" marT="91425" marB="91425">
                    <a:lnL w="76200" cap="flat" cmpd="sng">
                      <a:solidFill>
                        <a:srgbClr val="000000"/>
                      </a:solidFill>
                      <a:prstDash val="solid"/>
                      <a:round/>
                      <a:headEnd type="none" w="med" len="med"/>
                      <a:tailEnd type="none" w="med" len="med"/>
                    </a:lnL>
                    <a:lnR w="76200" cap="flat" cmpd="sng">
                      <a:solidFill>
                        <a:srgbClr val="000000"/>
                      </a:solidFill>
                      <a:prstDash val="solid"/>
                      <a:round/>
                      <a:headEnd type="none" w="med" len="med"/>
                      <a:tailEnd type="none" w="med" len="med"/>
                    </a:lnR>
                    <a:lnT w="76200" cap="flat" cmpd="sng">
                      <a:solidFill>
                        <a:srgbClr val="000000"/>
                      </a:solidFill>
                      <a:prstDash val="solid"/>
                      <a:round/>
                      <a:headEnd type="none" w="med" len="med"/>
                      <a:tailEnd type="none" w="med" len="med"/>
                    </a:lnT>
                    <a:lnB w="76200" cap="flat" cmpd="sng">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292850"/>
            <a:ext cx="8520599" cy="656399"/>
          </a:xfrm>
          <a:prstGeom prst="rect">
            <a:avLst/>
          </a:prstGeom>
          <a:solidFill>
            <a:srgbClr val="FFFF00"/>
          </a:solidFill>
        </p:spPr>
        <p:txBody>
          <a:bodyPr lIns="91425" tIns="91425" rIns="91425" bIns="91425" anchor="t" anchorCtr="0">
            <a:noAutofit/>
          </a:bodyPr>
          <a:lstStyle/>
          <a:p>
            <a:pPr algn="ctr" rtl="0">
              <a:spcBef>
                <a:spcPts val="0"/>
              </a:spcBef>
              <a:buNone/>
            </a:pPr>
            <a:r>
              <a:rPr lang="da" sz="3600" b="0" dirty="0">
                <a:solidFill>
                  <a:srgbClr val="000000"/>
                </a:solidFill>
                <a:latin typeface="Calibri"/>
                <a:ea typeface="Calibri"/>
                <a:cs typeface="Calibri"/>
                <a:sym typeface="Calibri"/>
              </a:rPr>
              <a:t>Organizer</a:t>
            </a:r>
          </a:p>
          <a:p>
            <a:pPr algn="ctr" rtl="0">
              <a:lnSpc>
                <a:spcPct val="115000"/>
              </a:lnSpc>
              <a:spcBef>
                <a:spcPts val="0"/>
              </a:spcBef>
              <a:spcAft>
                <a:spcPts val="1600"/>
              </a:spcAft>
              <a:buNone/>
            </a:pPr>
            <a:r>
              <a:rPr lang="da" sz="3600" b="0" dirty="0">
                <a:solidFill>
                  <a:schemeClr val="dk2"/>
                </a:solidFill>
                <a:latin typeface="Source Code Pro"/>
                <a:ea typeface="Source Code Pro"/>
                <a:cs typeface="Source Code Pro"/>
                <a:sym typeface="Source Code Pro"/>
              </a:rPr>
              <a:t>Thesis</a:t>
            </a:r>
          </a:p>
          <a:p>
            <a:pPr>
              <a:spcBef>
                <a:spcPts val="0"/>
              </a:spcBef>
              <a:buNone/>
            </a:pPr>
            <a:endParaRPr dirty="0"/>
          </a:p>
        </p:txBody>
      </p:sp>
      <p:graphicFrame>
        <p:nvGraphicFramePr>
          <p:cNvPr id="115" name="Shape 115"/>
          <p:cNvGraphicFramePr/>
          <p:nvPr>
            <p:extLst>
              <p:ext uri="{D42A27DB-BD31-4B8C-83A1-F6EECF244321}">
                <p14:modId xmlns:p14="http://schemas.microsoft.com/office/powerpoint/2010/main" val="4079798176"/>
              </p:ext>
            </p:extLst>
          </p:nvPr>
        </p:nvGraphicFramePr>
        <p:xfrm>
          <a:off x="458650" y="2259400"/>
          <a:ext cx="8348525" cy="1712946"/>
        </p:xfrm>
        <a:graphic>
          <a:graphicData uri="http://schemas.openxmlformats.org/drawingml/2006/table">
            <a:tbl>
              <a:tblPr>
                <a:noFill/>
                <a:tableStyleId>{CCAD6B06-B1DF-48D6-9562-6C278040D23D}</a:tableStyleId>
              </a:tblPr>
              <a:tblGrid>
                <a:gridCol w="8348525"/>
              </a:tblGrid>
              <a:tr h="1390550">
                <a:tc>
                  <a:txBody>
                    <a:bodyPr/>
                    <a:lstStyle/>
                    <a:p>
                      <a:pPr rtl="0">
                        <a:lnSpc>
                          <a:spcPct val="120000"/>
                        </a:lnSpc>
                        <a:spcBef>
                          <a:spcPts val="0"/>
                        </a:spcBef>
                        <a:buNone/>
                      </a:pPr>
                      <a:r>
                        <a:rPr lang="da" sz="2400" dirty="0">
                          <a:solidFill>
                            <a:schemeClr val="tx1">
                              <a:lumMod val="50000"/>
                            </a:schemeClr>
                          </a:solidFill>
                          <a:latin typeface="Calibri"/>
                          <a:ea typeface="Calibri"/>
                          <a:cs typeface="Calibri"/>
                          <a:sym typeface="Calibri"/>
                        </a:rPr>
                        <a:t>The discussion in a nutshell – often a key question</a:t>
                      </a:r>
                    </a:p>
                    <a:p>
                      <a:pPr rtl="0">
                        <a:lnSpc>
                          <a:spcPct val="120000"/>
                        </a:lnSpc>
                        <a:spcBef>
                          <a:spcPts val="0"/>
                        </a:spcBef>
                        <a:buNone/>
                      </a:pPr>
                      <a:endParaRPr sz="2400" dirty="0">
                        <a:solidFill>
                          <a:schemeClr val="tx1">
                            <a:lumMod val="50000"/>
                          </a:schemeClr>
                        </a:solidFill>
                        <a:latin typeface="Calibri"/>
                        <a:ea typeface="Calibri"/>
                        <a:cs typeface="Calibri"/>
                        <a:sym typeface="Calibri"/>
                      </a:endParaRPr>
                    </a:p>
                    <a:p>
                      <a:pPr algn="ctr" rtl="0">
                        <a:lnSpc>
                          <a:spcPct val="120000"/>
                        </a:lnSpc>
                        <a:spcBef>
                          <a:spcPts val="0"/>
                        </a:spcBef>
                        <a:buNone/>
                      </a:pPr>
                      <a:r>
                        <a:rPr lang="da" sz="2400" i="1" dirty="0">
                          <a:solidFill>
                            <a:schemeClr val="tx1">
                              <a:lumMod val="50000"/>
                            </a:schemeClr>
                          </a:solidFill>
                          <a:latin typeface="Calibri"/>
                          <a:ea typeface="Calibri"/>
                          <a:cs typeface="Calibri"/>
                          <a:sym typeface="Calibri"/>
                        </a:rPr>
                        <a:t>Is CCTV a good thing?</a:t>
                      </a:r>
                    </a:p>
                    <a:p>
                      <a:pPr>
                        <a:spcBef>
                          <a:spcPts val="0"/>
                        </a:spcBef>
                        <a:buNone/>
                      </a:pPr>
                      <a:endParaRPr dirty="0"/>
                    </a:p>
                  </a:txBody>
                  <a:tcPr marL="91425" marR="91425" marT="91425" marB="91425">
                    <a:lnL w="76200" cap="flat" cmpd="sng">
                      <a:solidFill>
                        <a:srgbClr val="000000"/>
                      </a:solidFill>
                      <a:prstDash val="solid"/>
                      <a:round/>
                      <a:headEnd type="none" w="med" len="med"/>
                      <a:tailEnd type="none" w="med" len="med"/>
                    </a:lnL>
                    <a:lnR w="76200" cap="flat" cmpd="sng">
                      <a:solidFill>
                        <a:srgbClr val="000000"/>
                      </a:solidFill>
                      <a:prstDash val="solid"/>
                      <a:round/>
                      <a:headEnd type="none" w="med" len="med"/>
                      <a:tailEnd type="none" w="med" len="med"/>
                    </a:lnR>
                    <a:lnT w="76200" cap="flat" cmpd="sng">
                      <a:solidFill>
                        <a:srgbClr val="000000"/>
                      </a:solidFill>
                      <a:prstDash val="solid"/>
                      <a:round/>
                      <a:headEnd type="none" w="med" len="med"/>
                      <a:tailEnd type="none" w="med" len="med"/>
                    </a:lnT>
                    <a:lnB w="76200" cap="flat" cmpd="sng">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292850"/>
            <a:ext cx="8520599" cy="669000"/>
          </a:xfrm>
          <a:prstGeom prst="rect">
            <a:avLst/>
          </a:prstGeom>
          <a:solidFill>
            <a:srgbClr val="FFFF00"/>
          </a:solidFill>
        </p:spPr>
        <p:txBody>
          <a:bodyPr lIns="91425" tIns="91425" rIns="91425" bIns="91425" anchor="t" anchorCtr="0">
            <a:noAutofit/>
          </a:bodyPr>
          <a:lstStyle/>
          <a:p>
            <a:pPr algn="ctr" rtl="0">
              <a:spcBef>
                <a:spcPts val="0"/>
              </a:spcBef>
              <a:buNone/>
            </a:pPr>
            <a:r>
              <a:rPr lang="da" sz="3600" b="0">
                <a:solidFill>
                  <a:srgbClr val="000000"/>
                </a:solidFill>
                <a:latin typeface="Calibri"/>
                <a:ea typeface="Calibri"/>
                <a:cs typeface="Calibri"/>
                <a:sym typeface="Calibri"/>
              </a:rPr>
              <a:t>Organizer</a:t>
            </a:r>
          </a:p>
          <a:p>
            <a:pPr algn="ctr" rtl="0">
              <a:lnSpc>
                <a:spcPct val="115000"/>
              </a:lnSpc>
              <a:spcBef>
                <a:spcPts val="0"/>
              </a:spcBef>
              <a:spcAft>
                <a:spcPts val="1600"/>
              </a:spcAft>
              <a:buNone/>
            </a:pPr>
            <a:r>
              <a:rPr lang="da" sz="3600" b="0">
                <a:solidFill>
                  <a:schemeClr val="dk2"/>
                </a:solidFill>
                <a:latin typeface="Source Code Pro"/>
                <a:ea typeface="Source Code Pro"/>
                <a:cs typeface="Source Code Pro"/>
                <a:sym typeface="Source Code Pro"/>
              </a:rPr>
              <a:t>Body</a:t>
            </a:r>
          </a:p>
          <a:p>
            <a:pPr rtl="0">
              <a:spcBef>
                <a:spcPts val="0"/>
              </a:spcBef>
              <a:buNone/>
            </a:pPr>
            <a:endParaRPr sz="1400" b="0">
              <a:solidFill>
                <a:srgbClr val="000000"/>
              </a:solidFill>
              <a:latin typeface="Arial"/>
              <a:ea typeface="Arial"/>
              <a:cs typeface="Arial"/>
              <a:sym typeface="Arial"/>
            </a:endParaRPr>
          </a:p>
          <a:p>
            <a:pPr>
              <a:spcBef>
                <a:spcPts val="0"/>
              </a:spcBef>
              <a:buNone/>
            </a:pPr>
            <a:endParaRPr/>
          </a:p>
        </p:txBody>
      </p:sp>
      <p:sp>
        <p:nvSpPr>
          <p:cNvPr id="121" name="Shape 121"/>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endParaRPr/>
          </a:p>
        </p:txBody>
      </p:sp>
      <p:graphicFrame>
        <p:nvGraphicFramePr>
          <p:cNvPr id="122" name="Shape 122"/>
          <p:cNvGraphicFramePr/>
          <p:nvPr>
            <p:extLst>
              <p:ext uri="{D42A27DB-BD31-4B8C-83A1-F6EECF244321}">
                <p14:modId xmlns:p14="http://schemas.microsoft.com/office/powerpoint/2010/main" val="3517740337"/>
              </p:ext>
            </p:extLst>
          </p:nvPr>
        </p:nvGraphicFramePr>
        <p:xfrm>
          <a:off x="465075" y="1551300"/>
          <a:ext cx="8297225" cy="3538525"/>
        </p:xfrm>
        <a:graphic>
          <a:graphicData uri="http://schemas.openxmlformats.org/drawingml/2006/table">
            <a:tbl>
              <a:tblPr>
                <a:noFill/>
                <a:tableStyleId>{21A00DD0-EA46-4E11-A9C2-A1A594D7D745}</a:tableStyleId>
              </a:tblPr>
              <a:tblGrid>
                <a:gridCol w="8297225"/>
              </a:tblGrid>
              <a:tr h="1444100">
                <a:tc>
                  <a:txBody>
                    <a:bodyPr/>
                    <a:lstStyle/>
                    <a:p>
                      <a:pPr rtl="0">
                        <a:lnSpc>
                          <a:spcPct val="120000"/>
                        </a:lnSpc>
                        <a:spcBef>
                          <a:spcPts val="0"/>
                        </a:spcBef>
                        <a:buNone/>
                      </a:pPr>
                      <a:r>
                        <a:rPr lang="da" b="1" dirty="0">
                          <a:solidFill>
                            <a:schemeClr val="tx1">
                              <a:lumMod val="50000"/>
                            </a:schemeClr>
                          </a:solidFill>
                          <a:latin typeface="Calibri"/>
                          <a:ea typeface="Calibri"/>
                          <a:cs typeface="Calibri"/>
                          <a:sym typeface="Calibri"/>
                        </a:rPr>
                        <a:t>Argument 1</a:t>
                      </a:r>
                      <a:r>
                        <a:rPr lang="da" dirty="0">
                          <a:solidFill>
                            <a:schemeClr val="tx1">
                              <a:lumMod val="50000"/>
                            </a:schemeClr>
                          </a:solidFill>
                          <a:latin typeface="Calibri"/>
                          <a:ea typeface="Calibri"/>
                          <a:cs typeface="Calibri"/>
                          <a:sym typeface="Calibri"/>
                        </a:rPr>
                        <a:t>: </a:t>
                      </a:r>
                      <a:r>
                        <a:rPr lang="da" i="1" dirty="0">
                          <a:solidFill>
                            <a:schemeClr val="tx1">
                              <a:lumMod val="50000"/>
                            </a:schemeClr>
                          </a:solidFill>
                          <a:latin typeface="Calibri"/>
                          <a:ea typeface="Calibri"/>
                          <a:cs typeface="Calibri"/>
                          <a:sym typeface="Calibri"/>
                        </a:rPr>
                        <a:t>It helps solve crimes. If the police can identify the criminal…</a:t>
                      </a:r>
                    </a:p>
                    <a:p>
                      <a:pPr rtl="0">
                        <a:lnSpc>
                          <a:spcPct val="120000"/>
                        </a:lnSpc>
                        <a:spcBef>
                          <a:spcPts val="0"/>
                        </a:spcBef>
                        <a:buNone/>
                      </a:pPr>
                      <a:endParaRPr i="1" dirty="0">
                        <a:solidFill>
                          <a:schemeClr val="tx1">
                            <a:lumMod val="50000"/>
                          </a:schemeClr>
                        </a:solidFill>
                        <a:latin typeface="Calibri"/>
                        <a:ea typeface="Calibri"/>
                        <a:cs typeface="Calibri"/>
                        <a:sym typeface="Calibri"/>
                      </a:endParaRPr>
                    </a:p>
                    <a:p>
                      <a:pPr rtl="0">
                        <a:lnSpc>
                          <a:spcPct val="120000"/>
                        </a:lnSpc>
                        <a:spcBef>
                          <a:spcPts val="0"/>
                        </a:spcBef>
                        <a:buNone/>
                      </a:pPr>
                      <a:r>
                        <a:rPr lang="da" dirty="0">
                          <a:solidFill>
                            <a:schemeClr val="tx1">
                              <a:lumMod val="50000"/>
                            </a:schemeClr>
                          </a:solidFill>
                          <a:latin typeface="Calibri"/>
                          <a:ea typeface="Calibri"/>
                          <a:cs typeface="Calibri"/>
                          <a:sym typeface="Calibri"/>
                        </a:rPr>
                        <a:t>Supporting idea/information: </a:t>
                      </a:r>
                      <a:r>
                        <a:rPr lang="da" i="1" dirty="0">
                          <a:solidFill>
                            <a:schemeClr val="tx1">
                              <a:lumMod val="50000"/>
                            </a:schemeClr>
                          </a:solidFill>
                          <a:latin typeface="Calibri"/>
                          <a:ea typeface="Calibri"/>
                          <a:cs typeface="Calibri"/>
                          <a:sym typeface="Calibri"/>
                        </a:rPr>
                        <a:t>violent crimes in places such as gas stations and parks has gone down … The police can often catch criminals more quickly…</a:t>
                      </a:r>
                    </a:p>
                    <a:p>
                      <a:pPr>
                        <a:spcBef>
                          <a:spcPts val="0"/>
                        </a:spcBef>
                        <a:buNone/>
                      </a:pPr>
                      <a:endParaRPr dirty="0">
                        <a:solidFill>
                          <a:schemeClr val="tx1">
                            <a:lumMod val="50000"/>
                          </a:schemeClr>
                        </a:solidFill>
                      </a:endParaRPr>
                    </a:p>
                  </a:txBody>
                  <a:tcPr marL="91425" marR="91425" marT="91425" marB="91425">
                    <a:lnL w="76200" cap="flat" cmpd="sng">
                      <a:solidFill>
                        <a:srgbClr val="000000"/>
                      </a:solidFill>
                      <a:prstDash val="solid"/>
                      <a:round/>
                      <a:headEnd type="none" w="med" len="med"/>
                      <a:tailEnd type="none" w="med" len="med"/>
                    </a:lnL>
                    <a:lnR w="76200" cap="flat" cmpd="sng">
                      <a:solidFill>
                        <a:srgbClr val="000000"/>
                      </a:solidFill>
                      <a:prstDash val="solid"/>
                      <a:round/>
                      <a:headEnd type="none" w="med" len="med"/>
                      <a:tailEnd type="none" w="med" len="med"/>
                    </a:lnR>
                    <a:lnT w="76200" cap="flat" cmpd="sng">
                      <a:solidFill>
                        <a:srgbClr val="000000"/>
                      </a:solidFill>
                      <a:prstDash val="solid"/>
                      <a:round/>
                      <a:headEnd type="none" w="med" len="med"/>
                      <a:tailEnd type="none" w="med" len="med"/>
                    </a:lnT>
                    <a:lnB w="76200" cap="flat" cmpd="sng">
                      <a:solidFill>
                        <a:srgbClr val="000000"/>
                      </a:solidFill>
                      <a:prstDash val="solid"/>
                      <a:round/>
                      <a:headEnd type="none" w="med" len="med"/>
                      <a:tailEnd type="none" w="med" len="med"/>
                    </a:lnB>
                  </a:tcPr>
                </a:tc>
              </a:tr>
              <a:tr h="1179500">
                <a:tc>
                  <a:txBody>
                    <a:bodyPr/>
                    <a:lstStyle/>
                    <a:p>
                      <a:pPr rtl="0">
                        <a:lnSpc>
                          <a:spcPct val="120000"/>
                        </a:lnSpc>
                        <a:spcBef>
                          <a:spcPts val="0"/>
                        </a:spcBef>
                        <a:buNone/>
                      </a:pPr>
                      <a:r>
                        <a:rPr lang="da" b="1" dirty="0">
                          <a:solidFill>
                            <a:schemeClr val="tx1">
                              <a:lumMod val="50000"/>
                            </a:schemeClr>
                          </a:solidFill>
                          <a:latin typeface="Calibri"/>
                          <a:ea typeface="Calibri"/>
                          <a:cs typeface="Calibri"/>
                          <a:sym typeface="Calibri"/>
                        </a:rPr>
                        <a:t>Argument 2</a:t>
                      </a:r>
                      <a:r>
                        <a:rPr lang="da" dirty="0">
                          <a:solidFill>
                            <a:schemeClr val="tx1">
                              <a:lumMod val="50000"/>
                            </a:schemeClr>
                          </a:solidFill>
                          <a:latin typeface="Calibri"/>
                          <a:ea typeface="Calibri"/>
                          <a:cs typeface="Calibri"/>
                          <a:sym typeface="Calibri"/>
                        </a:rPr>
                        <a:t>: </a:t>
                      </a:r>
                      <a:r>
                        <a:rPr lang="da" i="1" dirty="0">
                          <a:solidFill>
                            <a:schemeClr val="tx1">
                              <a:lumMod val="50000"/>
                            </a:schemeClr>
                          </a:solidFill>
                          <a:latin typeface="Calibri"/>
                          <a:ea typeface="Calibri"/>
                          <a:cs typeface="Calibri"/>
                          <a:sym typeface="Calibri"/>
                        </a:rPr>
                        <a:t>You are being watched all the time – it makes people insecure…</a:t>
                      </a:r>
                    </a:p>
                    <a:p>
                      <a:pPr rtl="0">
                        <a:lnSpc>
                          <a:spcPct val="120000"/>
                        </a:lnSpc>
                        <a:spcBef>
                          <a:spcPts val="0"/>
                        </a:spcBef>
                        <a:buNone/>
                      </a:pPr>
                      <a:endParaRPr i="1" dirty="0">
                        <a:solidFill>
                          <a:schemeClr val="tx1">
                            <a:lumMod val="50000"/>
                          </a:schemeClr>
                        </a:solidFill>
                        <a:latin typeface="Calibri"/>
                        <a:ea typeface="Calibri"/>
                        <a:cs typeface="Calibri"/>
                        <a:sym typeface="Calibri"/>
                      </a:endParaRPr>
                    </a:p>
                    <a:p>
                      <a:pPr rtl="0">
                        <a:lnSpc>
                          <a:spcPct val="120000"/>
                        </a:lnSpc>
                        <a:spcBef>
                          <a:spcPts val="0"/>
                        </a:spcBef>
                        <a:buNone/>
                      </a:pPr>
                      <a:r>
                        <a:rPr lang="da" dirty="0">
                          <a:solidFill>
                            <a:schemeClr val="tx1">
                              <a:lumMod val="50000"/>
                            </a:schemeClr>
                          </a:solidFill>
                          <a:latin typeface="Calibri"/>
                          <a:ea typeface="Calibri"/>
                          <a:cs typeface="Calibri"/>
                          <a:sym typeface="Calibri"/>
                        </a:rPr>
                        <a:t>Supporting idea/information: </a:t>
                      </a:r>
                      <a:r>
                        <a:rPr lang="da" i="1" dirty="0">
                          <a:solidFill>
                            <a:schemeClr val="tx1">
                              <a:lumMod val="50000"/>
                            </a:schemeClr>
                          </a:solidFill>
                          <a:latin typeface="Calibri"/>
                          <a:ea typeface="Calibri"/>
                          <a:cs typeface="Calibri"/>
                          <a:sym typeface="Calibri"/>
                        </a:rPr>
                        <a:t>Who has the video footage, and for how long can it be stored?</a:t>
                      </a:r>
                    </a:p>
                    <a:p>
                      <a:pPr>
                        <a:spcBef>
                          <a:spcPts val="0"/>
                        </a:spcBef>
                        <a:buNone/>
                      </a:pPr>
                      <a:endParaRPr dirty="0">
                        <a:solidFill>
                          <a:schemeClr val="tx1">
                            <a:lumMod val="50000"/>
                          </a:schemeClr>
                        </a:solidFill>
                      </a:endParaRPr>
                    </a:p>
                  </a:txBody>
                  <a:tcPr marL="91425" marR="91425" marT="91425" marB="91425">
                    <a:lnL w="76200" cap="flat" cmpd="sng">
                      <a:solidFill>
                        <a:srgbClr val="000000"/>
                      </a:solidFill>
                      <a:prstDash val="solid"/>
                      <a:round/>
                      <a:headEnd type="none" w="med" len="med"/>
                      <a:tailEnd type="none" w="med" len="med"/>
                    </a:lnL>
                    <a:lnR w="76200" cap="flat" cmpd="sng">
                      <a:solidFill>
                        <a:srgbClr val="000000"/>
                      </a:solidFill>
                      <a:prstDash val="solid"/>
                      <a:round/>
                      <a:headEnd type="none" w="med" len="med"/>
                      <a:tailEnd type="none" w="med" len="med"/>
                    </a:lnR>
                    <a:lnT w="76200" cap="flat" cmpd="sng">
                      <a:solidFill>
                        <a:srgbClr val="000000"/>
                      </a:solidFill>
                      <a:prstDash val="solid"/>
                      <a:round/>
                      <a:headEnd type="none" w="med" len="med"/>
                      <a:tailEnd type="none" w="med" len="med"/>
                    </a:lnT>
                    <a:lnB w="76200" cap="flat" cmpd="sng">
                      <a:solidFill>
                        <a:srgbClr val="000000"/>
                      </a:solidFill>
                      <a:prstDash val="solid"/>
                      <a:round/>
                      <a:headEnd type="none" w="med" len="med"/>
                      <a:tailEnd type="none" w="med" len="med"/>
                    </a:lnB>
                  </a:tcPr>
                </a:tc>
              </a:tr>
              <a:tr h="914925">
                <a:tc>
                  <a:txBody>
                    <a:bodyPr/>
                    <a:lstStyle/>
                    <a:p>
                      <a:pPr rtl="0">
                        <a:lnSpc>
                          <a:spcPct val="120000"/>
                        </a:lnSpc>
                        <a:spcBef>
                          <a:spcPts val="0"/>
                        </a:spcBef>
                        <a:buNone/>
                      </a:pPr>
                      <a:r>
                        <a:rPr lang="da" dirty="0">
                          <a:solidFill>
                            <a:schemeClr val="tx1">
                              <a:lumMod val="50000"/>
                            </a:schemeClr>
                          </a:solidFill>
                          <a:latin typeface="Calibri"/>
                          <a:ea typeface="Calibri"/>
                          <a:cs typeface="Calibri"/>
                          <a:sym typeface="Calibri"/>
                        </a:rPr>
                        <a:t>(additional arguments and supporting information/ideas)</a:t>
                      </a:r>
                    </a:p>
                    <a:p>
                      <a:pPr marL="457200" indent="0" rtl="0">
                        <a:lnSpc>
                          <a:spcPct val="120000"/>
                        </a:lnSpc>
                        <a:spcBef>
                          <a:spcPts val="0"/>
                        </a:spcBef>
                        <a:buNone/>
                      </a:pPr>
                      <a:r>
                        <a:rPr lang="da" i="1" dirty="0">
                          <a:solidFill>
                            <a:schemeClr val="tx1">
                              <a:lumMod val="50000"/>
                            </a:schemeClr>
                          </a:solidFill>
                          <a:latin typeface="Calibri"/>
                          <a:ea typeface="Calibri"/>
                          <a:cs typeface="Calibri"/>
                          <a:sym typeface="Calibri"/>
                        </a:rPr>
                        <a:t>Misuse of information</a:t>
                      </a:r>
                    </a:p>
                    <a:p>
                      <a:pPr>
                        <a:spcBef>
                          <a:spcPts val="0"/>
                        </a:spcBef>
                        <a:buNone/>
                      </a:pPr>
                      <a:endParaRPr dirty="0">
                        <a:solidFill>
                          <a:schemeClr val="tx1">
                            <a:lumMod val="50000"/>
                          </a:schemeClr>
                        </a:solidFill>
                      </a:endParaRPr>
                    </a:p>
                  </a:txBody>
                  <a:tcPr marL="91425" marR="91425" marT="91425" marB="91425">
                    <a:lnL w="76200" cap="flat" cmpd="sng">
                      <a:solidFill>
                        <a:srgbClr val="000000"/>
                      </a:solidFill>
                      <a:prstDash val="solid"/>
                      <a:round/>
                      <a:headEnd type="none" w="med" len="med"/>
                      <a:tailEnd type="none" w="med" len="med"/>
                    </a:lnL>
                    <a:lnR w="76200" cap="flat" cmpd="sng">
                      <a:solidFill>
                        <a:srgbClr val="000000"/>
                      </a:solidFill>
                      <a:prstDash val="solid"/>
                      <a:round/>
                      <a:headEnd type="none" w="med" len="med"/>
                      <a:tailEnd type="none" w="med" len="med"/>
                    </a:lnR>
                    <a:lnT w="76200" cap="flat" cmpd="sng">
                      <a:solidFill>
                        <a:srgbClr val="000000"/>
                      </a:solidFill>
                      <a:prstDash val="solid"/>
                      <a:round/>
                      <a:headEnd type="none" w="med" len="med"/>
                      <a:tailEnd type="none" w="med" len="med"/>
                    </a:lnT>
                    <a:lnB w="76200" cap="flat" cmpd="sng">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292850"/>
            <a:ext cx="8520599" cy="681900"/>
          </a:xfrm>
          <a:prstGeom prst="rect">
            <a:avLst/>
          </a:prstGeom>
          <a:solidFill>
            <a:srgbClr val="FFFF00"/>
          </a:solidFill>
        </p:spPr>
        <p:txBody>
          <a:bodyPr lIns="91425" tIns="91425" rIns="91425" bIns="91425" anchor="t" anchorCtr="0">
            <a:noAutofit/>
          </a:bodyPr>
          <a:lstStyle/>
          <a:p>
            <a:pPr algn="ctr" rtl="0">
              <a:spcBef>
                <a:spcPts val="0"/>
              </a:spcBef>
              <a:buNone/>
            </a:pPr>
            <a:r>
              <a:rPr lang="da" sz="3600" b="0">
                <a:solidFill>
                  <a:srgbClr val="000000"/>
                </a:solidFill>
                <a:latin typeface="Calibri"/>
                <a:ea typeface="Calibri"/>
                <a:cs typeface="Calibri"/>
                <a:sym typeface="Calibri"/>
              </a:rPr>
              <a:t>Organizer</a:t>
            </a:r>
          </a:p>
          <a:p>
            <a:pPr algn="ctr" rtl="0">
              <a:lnSpc>
                <a:spcPct val="115000"/>
              </a:lnSpc>
              <a:spcBef>
                <a:spcPts val="0"/>
              </a:spcBef>
              <a:spcAft>
                <a:spcPts val="1600"/>
              </a:spcAft>
              <a:buNone/>
            </a:pPr>
            <a:r>
              <a:rPr lang="da" sz="3600" b="0">
                <a:solidFill>
                  <a:schemeClr val="dk2"/>
                </a:solidFill>
                <a:latin typeface="Source Code Pro"/>
                <a:ea typeface="Source Code Pro"/>
                <a:cs typeface="Source Code Pro"/>
                <a:sym typeface="Source Code Pro"/>
              </a:rPr>
              <a:t>Conclusion</a:t>
            </a:r>
          </a:p>
          <a:p>
            <a:pPr rtl="0">
              <a:spcBef>
                <a:spcPts val="0"/>
              </a:spcBef>
              <a:buNone/>
            </a:pPr>
            <a:endParaRPr sz="1400" b="0">
              <a:solidFill>
                <a:srgbClr val="000000"/>
              </a:solidFill>
              <a:latin typeface="Arial"/>
              <a:ea typeface="Arial"/>
              <a:cs typeface="Arial"/>
              <a:sym typeface="Arial"/>
            </a:endParaRPr>
          </a:p>
          <a:p>
            <a:pPr rtl="0">
              <a:spcBef>
                <a:spcPts val="0"/>
              </a:spcBef>
              <a:buNone/>
            </a:pPr>
            <a:endParaRPr sz="1400" b="0">
              <a:solidFill>
                <a:srgbClr val="000000"/>
              </a:solidFill>
              <a:latin typeface="Arial"/>
              <a:ea typeface="Arial"/>
              <a:cs typeface="Arial"/>
              <a:sym typeface="Arial"/>
            </a:endParaRPr>
          </a:p>
          <a:p>
            <a:pPr>
              <a:spcBef>
                <a:spcPts val="0"/>
              </a:spcBef>
              <a:buNone/>
            </a:pPr>
            <a:endParaRPr/>
          </a:p>
        </p:txBody>
      </p:sp>
      <p:sp>
        <p:nvSpPr>
          <p:cNvPr id="128" name="Shape 128"/>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endParaRPr/>
          </a:p>
        </p:txBody>
      </p:sp>
      <p:graphicFrame>
        <p:nvGraphicFramePr>
          <p:cNvPr id="129" name="Shape 129"/>
          <p:cNvGraphicFramePr/>
          <p:nvPr>
            <p:extLst>
              <p:ext uri="{D42A27DB-BD31-4B8C-83A1-F6EECF244321}">
                <p14:modId xmlns:p14="http://schemas.microsoft.com/office/powerpoint/2010/main" val="670801614"/>
              </p:ext>
            </p:extLst>
          </p:nvPr>
        </p:nvGraphicFramePr>
        <p:xfrm>
          <a:off x="451700" y="1868175"/>
          <a:ext cx="8380600" cy="1740650"/>
        </p:xfrm>
        <a:graphic>
          <a:graphicData uri="http://schemas.openxmlformats.org/drawingml/2006/table">
            <a:tbl>
              <a:tblPr>
                <a:noFill/>
                <a:tableStyleId>{33878FB4-AC4E-43FD-89B9-0E40A630699E}</a:tableStyleId>
              </a:tblPr>
              <a:tblGrid>
                <a:gridCol w="8380600"/>
              </a:tblGrid>
              <a:tr h="1740650">
                <a:tc>
                  <a:txBody>
                    <a:bodyPr/>
                    <a:lstStyle/>
                    <a:p>
                      <a:pPr rtl="0">
                        <a:lnSpc>
                          <a:spcPct val="120000"/>
                        </a:lnSpc>
                        <a:spcBef>
                          <a:spcPts val="0"/>
                        </a:spcBef>
                        <a:buNone/>
                      </a:pPr>
                      <a:r>
                        <a:rPr lang="da" sz="2400" b="1" dirty="0">
                          <a:solidFill>
                            <a:schemeClr val="tx1">
                              <a:lumMod val="50000"/>
                            </a:schemeClr>
                          </a:solidFill>
                          <a:latin typeface="Calibri"/>
                          <a:ea typeface="Calibri"/>
                          <a:cs typeface="Calibri"/>
                          <a:sym typeface="Calibri"/>
                        </a:rPr>
                        <a:t>Conclusion:</a:t>
                      </a:r>
                    </a:p>
                    <a:p>
                      <a:pPr marL="457200" indent="0" rtl="0">
                        <a:lnSpc>
                          <a:spcPct val="120000"/>
                        </a:lnSpc>
                        <a:spcBef>
                          <a:spcPts val="0"/>
                        </a:spcBef>
                        <a:buNone/>
                      </a:pPr>
                      <a:r>
                        <a:rPr lang="da" sz="2400" dirty="0">
                          <a:solidFill>
                            <a:schemeClr val="tx1">
                              <a:lumMod val="50000"/>
                            </a:schemeClr>
                          </a:solidFill>
                          <a:latin typeface="Calibri"/>
                          <a:ea typeface="Calibri"/>
                          <a:cs typeface="Calibri"/>
                          <a:sym typeface="Calibri"/>
                        </a:rPr>
                        <a:t>Summarize the arguments</a:t>
                      </a:r>
                    </a:p>
                    <a:p>
                      <a:pPr marL="457200" indent="0" rtl="0">
                        <a:lnSpc>
                          <a:spcPct val="120000"/>
                        </a:lnSpc>
                        <a:spcBef>
                          <a:spcPts val="0"/>
                        </a:spcBef>
                        <a:buNone/>
                      </a:pPr>
                      <a:r>
                        <a:rPr lang="da" sz="2400" dirty="0">
                          <a:solidFill>
                            <a:schemeClr val="tx1">
                              <a:lumMod val="50000"/>
                            </a:schemeClr>
                          </a:solidFill>
                          <a:latin typeface="Calibri"/>
                          <a:ea typeface="Calibri"/>
                          <a:cs typeface="Calibri"/>
                          <a:sym typeface="Calibri"/>
                        </a:rPr>
                        <a:t>Assess the arguments</a:t>
                      </a:r>
                    </a:p>
                    <a:p>
                      <a:pPr>
                        <a:spcBef>
                          <a:spcPts val="0"/>
                        </a:spcBef>
                        <a:buNone/>
                      </a:pPr>
                      <a:endParaRPr dirty="0"/>
                    </a:p>
                  </a:txBody>
                  <a:tcPr marL="91425" marR="91425" marT="91425" marB="91425">
                    <a:lnL w="76200" cap="flat" cmpd="sng">
                      <a:solidFill>
                        <a:srgbClr val="000000"/>
                      </a:solidFill>
                      <a:prstDash val="solid"/>
                      <a:round/>
                      <a:headEnd type="none" w="med" len="med"/>
                      <a:tailEnd type="none" w="med" len="med"/>
                    </a:lnL>
                    <a:lnR w="76200" cap="flat" cmpd="sng">
                      <a:solidFill>
                        <a:srgbClr val="000000"/>
                      </a:solidFill>
                      <a:prstDash val="solid"/>
                      <a:round/>
                      <a:headEnd type="none" w="med" len="med"/>
                      <a:tailEnd type="none" w="med" len="med"/>
                    </a:lnR>
                    <a:lnT w="76200" cap="flat" cmpd="sng">
                      <a:solidFill>
                        <a:srgbClr val="000000"/>
                      </a:solidFill>
                      <a:prstDash val="solid"/>
                      <a:round/>
                      <a:headEnd type="none" w="med" len="med"/>
                      <a:tailEnd type="none" w="med" len="med"/>
                    </a:lnT>
                    <a:lnB w="76200" cap="flat" cmpd="sng">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a:spcBef>
                <a:spcPts val="0"/>
              </a:spcBef>
              <a:buNone/>
            </a:pPr>
            <a:r>
              <a:rPr lang="da"/>
              <a:t>Linking words and sentence connectors</a:t>
            </a:r>
          </a:p>
        </p:txBody>
      </p:sp>
      <p:sp>
        <p:nvSpPr>
          <p:cNvPr id="135" name="Shape 135"/>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da" sz="2400" b="1"/>
              <a:t>Illustration:</a:t>
            </a:r>
            <a:r>
              <a:rPr lang="da" sz="2400"/>
              <a:t> </a:t>
            </a:r>
          </a:p>
          <a:p>
            <a:pPr>
              <a:spcBef>
                <a:spcPts val="0"/>
              </a:spcBef>
              <a:buNone/>
            </a:pPr>
            <a:r>
              <a:rPr lang="da" sz="2400"/>
              <a:t>Thus, for example, for instance, namely, to illustrate, in other words, in particular, specifically, such as. </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a:spcBef>
                <a:spcPts val="0"/>
              </a:spcBef>
              <a:buNone/>
            </a:pPr>
            <a:r>
              <a:rPr lang="da"/>
              <a:t>Linking words and sentence connectors</a:t>
            </a:r>
          </a:p>
        </p:txBody>
      </p:sp>
      <p:sp>
        <p:nvSpPr>
          <p:cNvPr id="141" name="Shape 141"/>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da" sz="2400" b="1"/>
              <a:t>Contrast:</a:t>
            </a:r>
            <a:r>
              <a:rPr lang="da" sz="2400"/>
              <a:t> </a:t>
            </a:r>
          </a:p>
          <a:p>
            <a:pPr rtl="0">
              <a:spcBef>
                <a:spcPts val="0"/>
              </a:spcBef>
              <a:buNone/>
            </a:pPr>
            <a:r>
              <a:rPr lang="da" sz="2400"/>
              <a:t>On the contrary, contrarily, notwithstanding, but, however, nevertheless, in spite of, in contrast, yet, on one hand, on the other hand, rather, or, nor, conversely, at the same time, while this may be true. </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rtl="0">
              <a:spcBef>
                <a:spcPts val="0"/>
              </a:spcBef>
              <a:buNone/>
            </a:pPr>
            <a:r>
              <a:rPr lang="da"/>
              <a:t>Linking words and sentence connectors</a:t>
            </a:r>
          </a:p>
          <a:p>
            <a:pPr>
              <a:spcBef>
                <a:spcPts val="0"/>
              </a:spcBef>
              <a:buNone/>
            </a:pPr>
            <a:endParaRPr/>
          </a:p>
        </p:txBody>
      </p:sp>
      <p:sp>
        <p:nvSpPr>
          <p:cNvPr id="147" name="Shape 147"/>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da" sz="2000" b="1"/>
              <a:t>Addition:</a:t>
            </a:r>
            <a:r>
              <a:rPr lang="da" sz="2000"/>
              <a:t> </a:t>
            </a:r>
          </a:p>
          <a:p>
            <a:pPr rtl="0">
              <a:spcBef>
                <a:spcPts val="0"/>
              </a:spcBef>
              <a:buNone/>
            </a:pPr>
            <a:r>
              <a:rPr lang="da" sz="2000"/>
              <a:t>And, in addition to, furthermore, moreover, besides, than, too, also, both-and, another, equally important, first, second, etc., again, further, last, finally, not only-but also, as well as, in the second place, next, likewise, similarly, in fact, as a result, consequently, in the same way, for example, for instance, however, thus, therefore, otherwise. </a:t>
            </a:r>
          </a:p>
          <a:p>
            <a:pPr>
              <a:spcBef>
                <a:spcPts val="0"/>
              </a:spcBef>
              <a:buNone/>
            </a:pPr>
            <a:endParaRPr sz="2000"/>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a:spcBef>
                <a:spcPts val="0"/>
              </a:spcBef>
              <a:buNone/>
            </a:pPr>
            <a:r>
              <a:rPr lang="da"/>
              <a:t>Linking words and sentence connectors</a:t>
            </a:r>
          </a:p>
        </p:txBody>
      </p:sp>
      <p:sp>
        <p:nvSpPr>
          <p:cNvPr id="153" name="Shape 153"/>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da" sz="2400" b="1"/>
              <a:t>Examples:</a:t>
            </a:r>
            <a:r>
              <a:rPr lang="da" sz="2400"/>
              <a:t> </a:t>
            </a:r>
          </a:p>
          <a:p>
            <a:pPr rtl="0">
              <a:spcBef>
                <a:spcPts val="0"/>
              </a:spcBef>
              <a:buNone/>
            </a:pPr>
            <a:r>
              <a:rPr lang="da" sz="2400"/>
              <a:t>For example, for instance, to illustrate, thus, in other words, as an illustration, in particular</a:t>
            </a:r>
            <a:r>
              <a:rPr lang="da" sz="2400" b="1"/>
              <a:t>.</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a:spcBef>
                <a:spcPts val="0"/>
              </a:spcBef>
              <a:buNone/>
            </a:pPr>
            <a:r>
              <a:rPr lang="da"/>
              <a:t>Linking words and sentence connectors</a:t>
            </a:r>
          </a:p>
        </p:txBody>
      </p:sp>
      <p:sp>
        <p:nvSpPr>
          <p:cNvPr id="159" name="Shape 159"/>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da" sz="2400" b="1"/>
              <a:t>Consequence or Result: </a:t>
            </a:r>
          </a:p>
          <a:p>
            <a:pPr rtl="0">
              <a:spcBef>
                <a:spcPts val="0"/>
              </a:spcBef>
              <a:buNone/>
            </a:pPr>
            <a:r>
              <a:rPr lang="da" sz="2400"/>
              <a:t>So that, with the result that, thus, consequently, hence, accordingly, for this reason, therefore, so, because, since, due to, as a result, in other words, then. </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rtl="0">
              <a:spcBef>
                <a:spcPts val="0"/>
              </a:spcBef>
              <a:buNone/>
            </a:pPr>
            <a:r>
              <a:rPr lang="da"/>
              <a:t>Linking words and sentence connectors</a:t>
            </a:r>
          </a:p>
          <a:p>
            <a:pPr>
              <a:spcBef>
                <a:spcPts val="0"/>
              </a:spcBef>
              <a:buNone/>
            </a:pPr>
            <a:endParaRPr/>
          </a:p>
        </p:txBody>
      </p:sp>
      <p:sp>
        <p:nvSpPr>
          <p:cNvPr id="165" name="Shape 165"/>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rtl="0">
              <a:spcBef>
                <a:spcPts val="0"/>
              </a:spcBef>
              <a:buNone/>
            </a:pPr>
            <a:r>
              <a:rPr lang="da" sz="2400" b="1"/>
              <a:t>Summary:</a:t>
            </a:r>
            <a:r>
              <a:rPr lang="da" sz="2400"/>
              <a:t> </a:t>
            </a:r>
          </a:p>
          <a:p>
            <a:pPr rtl="0">
              <a:spcBef>
                <a:spcPts val="0"/>
              </a:spcBef>
              <a:buNone/>
            </a:pPr>
            <a:r>
              <a:rPr lang="da" sz="2400"/>
              <a:t>Therefore, finally, consequently, thus, in short, in conclusion, in brief, as a result, accordingly. Suggestion: For this purpose, to this end, with this in mind, with this purpose in mind, therefore</a:t>
            </a: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a:spcBef>
                <a:spcPts val="0"/>
              </a:spcBef>
              <a:buNone/>
            </a:pPr>
            <a:r>
              <a:rPr lang="da"/>
              <a:t>Rules for effective communication</a:t>
            </a:r>
          </a:p>
        </p:txBody>
      </p:sp>
      <p:sp>
        <p:nvSpPr>
          <p:cNvPr id="59" name="Shape 59"/>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endParaRPr/>
          </a:p>
        </p:txBody>
      </p:sp>
      <p:graphicFrame>
        <p:nvGraphicFramePr>
          <p:cNvPr id="60" name="Shape 60"/>
          <p:cNvGraphicFramePr/>
          <p:nvPr/>
        </p:nvGraphicFramePr>
        <p:xfrm>
          <a:off x="9750" y="1110700"/>
          <a:ext cx="9086050" cy="4030896"/>
        </p:xfrm>
        <a:graphic>
          <a:graphicData uri="http://schemas.openxmlformats.org/drawingml/2006/table">
            <a:tbl>
              <a:tblPr>
                <a:noFill/>
                <a:tableStyleId>{63B6FC4C-AB8B-4ED2-B371-C6898653AB1B}</a:tableStyleId>
              </a:tblPr>
              <a:tblGrid>
                <a:gridCol w="4543025"/>
                <a:gridCol w="4543025"/>
              </a:tblGrid>
              <a:tr h="918625">
                <a:tc>
                  <a:txBody>
                    <a:bodyPr/>
                    <a:lstStyle/>
                    <a:p>
                      <a:pPr lvl="0" rtl="0">
                        <a:lnSpc>
                          <a:spcPct val="120000"/>
                        </a:lnSpc>
                        <a:spcBef>
                          <a:spcPts val="0"/>
                        </a:spcBef>
                        <a:buNone/>
                      </a:pPr>
                      <a:r>
                        <a:rPr lang="da" sz="3000" b="1">
                          <a:latin typeface="Calibri"/>
                          <a:ea typeface="Calibri"/>
                          <a:cs typeface="Calibri"/>
                          <a:sym typeface="Calibri"/>
                        </a:rPr>
                        <a:t>Quantity</a:t>
                      </a:r>
                    </a:p>
                  </a:txBody>
                  <a:tcPr marL="91425" marR="91425" marT="91425" marB="91425"/>
                </a:tc>
                <a:tc>
                  <a:txBody>
                    <a:bodyPr/>
                    <a:lstStyle/>
                    <a:p>
                      <a:pPr lvl="0" rtl="0">
                        <a:lnSpc>
                          <a:spcPct val="120000"/>
                        </a:lnSpc>
                        <a:spcBef>
                          <a:spcPts val="0"/>
                        </a:spcBef>
                        <a:buNone/>
                      </a:pPr>
                      <a:r>
                        <a:rPr lang="da" b="1">
                          <a:latin typeface="Calibri"/>
                          <a:ea typeface="Calibri"/>
                          <a:cs typeface="Calibri"/>
                          <a:sym typeface="Calibri"/>
                        </a:rPr>
                        <a:t>BE PRECISE: give your readers as much information as they need, not more, not less</a:t>
                      </a:r>
                    </a:p>
                  </a:txBody>
                  <a:tcPr marL="91425" marR="91425" marT="91425" marB="91425"/>
                </a:tc>
              </a:tr>
              <a:tr h="1242700">
                <a:tc>
                  <a:txBody>
                    <a:bodyPr/>
                    <a:lstStyle/>
                    <a:p>
                      <a:pPr lvl="0" rtl="0">
                        <a:lnSpc>
                          <a:spcPct val="120000"/>
                        </a:lnSpc>
                        <a:spcBef>
                          <a:spcPts val="0"/>
                        </a:spcBef>
                        <a:buNone/>
                      </a:pPr>
                      <a:r>
                        <a:rPr lang="da" sz="3000" b="1">
                          <a:latin typeface="Calibri"/>
                          <a:ea typeface="Calibri"/>
                          <a:cs typeface="Calibri"/>
                          <a:sym typeface="Calibri"/>
                        </a:rPr>
                        <a:t>Quality</a:t>
                      </a:r>
                    </a:p>
                  </a:txBody>
                  <a:tcPr marL="91425" marR="91425" marT="91425" marB="91425"/>
                </a:tc>
                <a:tc>
                  <a:txBody>
                    <a:bodyPr/>
                    <a:lstStyle/>
                    <a:p>
                      <a:pPr lvl="0" rtl="0">
                        <a:lnSpc>
                          <a:spcPct val="120000"/>
                        </a:lnSpc>
                        <a:spcBef>
                          <a:spcPts val="0"/>
                        </a:spcBef>
                        <a:buNone/>
                      </a:pPr>
                      <a:r>
                        <a:rPr lang="da" b="1">
                          <a:latin typeface="Calibri"/>
                          <a:ea typeface="Calibri"/>
                          <a:cs typeface="Calibri"/>
                          <a:sym typeface="Calibri"/>
                        </a:rPr>
                        <a:t>BE INFORMATIVE: give your reader important information/thoughts</a:t>
                      </a:r>
                    </a:p>
                    <a:p>
                      <a:pPr lvl="0" rtl="0">
                        <a:lnSpc>
                          <a:spcPct val="120000"/>
                        </a:lnSpc>
                        <a:spcBef>
                          <a:spcPts val="0"/>
                        </a:spcBef>
                        <a:buNone/>
                      </a:pPr>
                      <a:r>
                        <a:rPr lang="da" b="1">
                          <a:latin typeface="Calibri"/>
                          <a:ea typeface="Calibri"/>
                          <a:cs typeface="Calibri"/>
                          <a:sym typeface="Calibri"/>
                        </a:rPr>
                        <a:t>BE TRUTHFUL: Don’t lie about what you don’t know, and back up your points with evidence</a:t>
                      </a:r>
                    </a:p>
                  </a:txBody>
                  <a:tcPr marL="91425" marR="91425" marT="91425" marB="91425"/>
                </a:tc>
              </a:tr>
              <a:tr h="918625">
                <a:tc>
                  <a:txBody>
                    <a:bodyPr/>
                    <a:lstStyle/>
                    <a:p>
                      <a:pPr lvl="0" rtl="0">
                        <a:lnSpc>
                          <a:spcPct val="120000"/>
                        </a:lnSpc>
                        <a:spcBef>
                          <a:spcPts val="0"/>
                        </a:spcBef>
                        <a:buNone/>
                      </a:pPr>
                      <a:r>
                        <a:rPr lang="da" sz="3000" b="1">
                          <a:latin typeface="Calibri"/>
                          <a:ea typeface="Calibri"/>
                          <a:cs typeface="Calibri"/>
                          <a:sym typeface="Calibri"/>
                        </a:rPr>
                        <a:t>Structure</a:t>
                      </a:r>
                    </a:p>
                  </a:txBody>
                  <a:tcPr marL="91425" marR="91425" marT="91425" marB="91425"/>
                </a:tc>
                <a:tc>
                  <a:txBody>
                    <a:bodyPr/>
                    <a:lstStyle/>
                    <a:p>
                      <a:pPr lvl="0" rtl="0">
                        <a:lnSpc>
                          <a:spcPct val="120000"/>
                        </a:lnSpc>
                        <a:spcBef>
                          <a:spcPts val="0"/>
                        </a:spcBef>
                        <a:buNone/>
                      </a:pPr>
                      <a:r>
                        <a:rPr lang="da" b="1">
                          <a:latin typeface="Calibri"/>
                          <a:ea typeface="Calibri"/>
                          <a:cs typeface="Calibri"/>
                          <a:sym typeface="Calibri"/>
                        </a:rPr>
                        <a:t>BE RELEVANT: stick to your key point; don’t stray, and finish a point before you start another</a:t>
                      </a:r>
                    </a:p>
                  </a:txBody>
                  <a:tcPr marL="91425" marR="91425" marT="91425" marB="91425"/>
                </a:tc>
              </a:tr>
              <a:tr h="918625">
                <a:tc>
                  <a:txBody>
                    <a:bodyPr/>
                    <a:lstStyle/>
                    <a:p>
                      <a:pPr lvl="0" rtl="0">
                        <a:lnSpc>
                          <a:spcPct val="120000"/>
                        </a:lnSpc>
                        <a:spcBef>
                          <a:spcPts val="0"/>
                        </a:spcBef>
                        <a:buNone/>
                      </a:pPr>
                      <a:r>
                        <a:rPr lang="da" sz="3000" b="1">
                          <a:latin typeface="Calibri"/>
                          <a:ea typeface="Calibri"/>
                          <a:cs typeface="Calibri"/>
                          <a:sym typeface="Calibri"/>
                        </a:rPr>
                        <a:t>Style</a:t>
                      </a:r>
                    </a:p>
                  </a:txBody>
                  <a:tcPr marL="91425" marR="91425" marT="91425" marB="91425"/>
                </a:tc>
                <a:tc>
                  <a:txBody>
                    <a:bodyPr/>
                    <a:lstStyle/>
                    <a:p>
                      <a:pPr lvl="0" rtl="0">
                        <a:lnSpc>
                          <a:spcPct val="120000"/>
                        </a:lnSpc>
                        <a:spcBef>
                          <a:spcPts val="0"/>
                        </a:spcBef>
                        <a:buNone/>
                      </a:pPr>
                      <a:r>
                        <a:rPr lang="da" b="1">
                          <a:latin typeface="Calibri"/>
                          <a:ea typeface="Calibri"/>
                          <a:cs typeface="Calibri"/>
                          <a:sym typeface="Calibri"/>
                        </a:rPr>
                        <a:t>BE RESPECTFUL: don’t swear, don’t talk down to your reader, don’t pretend to know your reader, don’t use irony or sarcasm</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292850"/>
            <a:ext cx="8520599" cy="800999"/>
          </a:xfrm>
          <a:prstGeom prst="rect">
            <a:avLst/>
          </a:prstGeom>
          <a:solidFill>
            <a:srgbClr val="FFFF00"/>
          </a:solidFill>
        </p:spPr>
        <p:txBody>
          <a:bodyPr lIns="91425" tIns="91425" rIns="91425" bIns="91425" anchor="t" anchorCtr="0">
            <a:noAutofit/>
          </a:bodyPr>
          <a:lstStyle/>
          <a:p>
            <a:pPr algn="ctr">
              <a:spcBef>
                <a:spcPts val="0"/>
              </a:spcBef>
              <a:buNone/>
            </a:pPr>
            <a:r>
              <a:rPr lang="da"/>
              <a:t>Links</a:t>
            </a:r>
          </a:p>
        </p:txBody>
      </p:sp>
      <p:sp>
        <p:nvSpPr>
          <p:cNvPr id="171" name="Shape 171"/>
          <p:cNvSpPr txBox="1">
            <a:spLocks noGrp="1"/>
          </p:cNvSpPr>
          <p:nvPr>
            <p:ph type="body" idx="1"/>
          </p:nvPr>
        </p:nvSpPr>
        <p:spPr>
          <a:xfrm>
            <a:off x="481775" y="1398750"/>
            <a:ext cx="8520599" cy="3340199"/>
          </a:xfrm>
          <a:prstGeom prst="rect">
            <a:avLst/>
          </a:prstGeom>
        </p:spPr>
        <p:txBody>
          <a:bodyPr lIns="91425" tIns="91425" rIns="91425" bIns="91425" anchor="t" anchorCtr="0">
            <a:noAutofit/>
          </a:bodyPr>
          <a:lstStyle/>
          <a:p>
            <a:pPr rtl="0">
              <a:spcBef>
                <a:spcPts val="0"/>
              </a:spcBef>
              <a:buNone/>
            </a:pPr>
            <a:r>
              <a:rPr lang="da" u="sng">
                <a:solidFill>
                  <a:schemeClr val="hlink"/>
                </a:solidFill>
                <a:hlinkClick r:id="rId3"/>
              </a:rPr>
              <a:t>Genreoversigt</a:t>
            </a:r>
          </a:p>
          <a:p>
            <a:pPr rtl="0">
              <a:spcBef>
                <a:spcPts val="0"/>
              </a:spcBef>
              <a:buNone/>
            </a:pPr>
            <a:r>
              <a:rPr lang="da" u="sng">
                <a:solidFill>
                  <a:schemeClr val="hlink"/>
                </a:solidFill>
                <a:hlinkClick r:id="rId4"/>
              </a:rPr>
              <a:t>Smart words</a:t>
            </a:r>
          </a:p>
          <a:p>
            <a:pPr rtl="0">
              <a:spcBef>
                <a:spcPts val="0"/>
              </a:spcBef>
              <a:buNone/>
            </a:pPr>
            <a:r>
              <a:rPr lang="da" u="sng">
                <a:solidFill>
                  <a:schemeClr val="hlink"/>
                </a:solidFill>
                <a:hlinkClick r:id="rId5"/>
              </a:rPr>
              <a:t>Practice facts or opinions?</a:t>
            </a:r>
          </a:p>
          <a:p>
            <a:pPr rtl="0">
              <a:spcBef>
                <a:spcPts val="0"/>
              </a:spcBef>
              <a:buNone/>
            </a:pPr>
            <a:endParaRPr/>
          </a:p>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2171250"/>
            <a:ext cx="8520599" cy="800999"/>
          </a:xfrm>
          <a:prstGeom prst="rect">
            <a:avLst/>
          </a:prstGeom>
        </p:spPr>
        <p:txBody>
          <a:bodyPr lIns="91425" tIns="91425" rIns="91425" bIns="91425" anchor="t" anchorCtr="0">
            <a:noAutofit/>
          </a:bodyPr>
          <a:lstStyle/>
          <a:p>
            <a:pPr algn="ctr">
              <a:spcBef>
                <a:spcPts val="0"/>
              </a:spcBef>
              <a:buNone/>
            </a:pPr>
            <a:r>
              <a:rPr lang="da" sz="7200">
                <a:solidFill>
                  <a:srgbClr val="FF0000"/>
                </a:solidFill>
              </a:rPr>
              <a:t>What NOT to write...</a:t>
            </a:r>
          </a:p>
        </p:txBody>
      </p:sp>
      <p:sp>
        <p:nvSpPr>
          <p:cNvPr id="66" name="Shape 66"/>
          <p:cNvSpPr txBox="1">
            <a:spLocks noGrp="1"/>
          </p:cNvSpPr>
          <p:nvPr>
            <p:ph type="body" idx="1"/>
          </p:nvPr>
        </p:nvSpPr>
        <p:spPr>
          <a:xfrm>
            <a:off x="311700" y="901650"/>
            <a:ext cx="8520599" cy="3340199"/>
          </a:xfrm>
          <a:prstGeom prst="rect">
            <a:avLst/>
          </a:prstGeom>
        </p:spPr>
        <p:txBody>
          <a:bodyPr lIns="91425" tIns="91425" rIns="91425" bIns="91425" anchor="t" anchorCtr="0">
            <a:noAutofit/>
          </a:bodyPr>
          <a:lstStyle/>
          <a:p>
            <a:pPr lvl="0" algn="ctr" rtl="0">
              <a:spcBef>
                <a:spcPts val="0"/>
              </a:spcBef>
              <a:buNone/>
            </a:pPr>
            <a:endParaRPr sz="2400" i="1">
              <a:solidFill>
                <a:srgbClr val="000000"/>
              </a:solidFill>
              <a:highlight>
                <a:srgbClr val="FFFFFF"/>
              </a:highlight>
              <a:latin typeface="Calibri"/>
              <a:ea typeface="Calibri"/>
              <a:cs typeface="Calibri"/>
              <a:sym typeface="Calibri"/>
            </a:endParaRPr>
          </a:p>
          <a:p>
            <a:pPr lvl="0">
              <a:spcBef>
                <a:spcPts val="0"/>
              </a:spcBef>
              <a:buNone/>
            </a:pPr>
            <a:endParaRPr sz="2000" i="1">
              <a:solidFill>
                <a:srgbClr val="000000"/>
              </a:solidFill>
              <a:highlight>
                <a:srgbClr val="FFFFFF"/>
              </a:highlight>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rtl="0">
              <a:lnSpc>
                <a:spcPct val="115000"/>
              </a:lnSpc>
              <a:spcBef>
                <a:spcPts val="0"/>
              </a:spcBef>
              <a:spcAft>
                <a:spcPts val="1600"/>
              </a:spcAft>
              <a:buNone/>
            </a:pPr>
            <a:r>
              <a:rPr lang="da" sz="2400" b="0" i="1">
                <a:solidFill>
                  <a:srgbClr val="FF0000"/>
                </a:solidFill>
                <a:latin typeface="Calibri"/>
                <a:ea typeface="Calibri"/>
                <a:cs typeface="Calibri"/>
                <a:sym typeface="Calibri"/>
              </a:rPr>
              <a:t>“Ronaldo is the fucking best football player in the whole world.”</a:t>
            </a:r>
          </a:p>
          <a:p>
            <a:pPr>
              <a:spcBef>
                <a:spcPts val="0"/>
              </a:spcBef>
              <a:buNone/>
            </a:pPr>
            <a:endParaRPr/>
          </a:p>
        </p:txBody>
      </p:sp>
      <p:sp>
        <p:nvSpPr>
          <p:cNvPr id="72" name="Shape 72"/>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lgn="ctr">
              <a:spcBef>
                <a:spcPts val="0"/>
              </a:spcBef>
              <a:buNone/>
            </a:pPr>
            <a:endParaRPr sz="2400">
              <a:solidFill>
                <a:srgbClr val="FF0000"/>
              </a:solidFil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rtl="0">
              <a:lnSpc>
                <a:spcPct val="115000"/>
              </a:lnSpc>
              <a:spcBef>
                <a:spcPts val="0"/>
              </a:spcBef>
              <a:spcAft>
                <a:spcPts val="1600"/>
              </a:spcAft>
              <a:buNone/>
            </a:pPr>
            <a:r>
              <a:rPr lang="da" sz="2400" b="0" i="1">
                <a:solidFill>
                  <a:srgbClr val="FF0000"/>
                </a:solidFill>
                <a:latin typeface="Calibri"/>
                <a:ea typeface="Calibri"/>
                <a:cs typeface="Calibri"/>
                <a:sym typeface="Calibri"/>
              </a:rPr>
              <a:t>“Ronaldo is the fucking best football player in the whole world.”</a:t>
            </a:r>
          </a:p>
          <a:p>
            <a:pPr>
              <a:spcBef>
                <a:spcPts val="0"/>
              </a:spcBef>
              <a:buNone/>
            </a:pPr>
            <a:endParaRPr/>
          </a:p>
        </p:txBody>
      </p:sp>
      <p:sp>
        <p:nvSpPr>
          <p:cNvPr id="78" name="Shape 78"/>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r>
              <a:rPr lang="da" sz="2400" i="1">
                <a:solidFill>
                  <a:srgbClr val="000000"/>
                </a:solidFill>
                <a:latin typeface="Calibri"/>
                <a:ea typeface="Calibri"/>
                <a:cs typeface="Calibri"/>
                <a:sym typeface="Calibri"/>
              </a:rPr>
              <a:t>“Christiano Ronaldo is perhaps the best football player in the world. He has won ‘Best player in the world’ 3 times, and he has scored more goals than any other player in the big European football leagues.”</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da" sz="2400" b="0" i="1">
                <a:solidFill>
                  <a:srgbClr val="FF0000"/>
                </a:solidFill>
                <a:latin typeface="Calibri"/>
                <a:ea typeface="Calibri"/>
                <a:cs typeface="Calibri"/>
                <a:sym typeface="Calibri"/>
              </a:rPr>
              <a:t>“To start out with, Harry is NOT pretty! He is so pleased  with himself, he just thinks he is so pretty.” </a:t>
            </a:r>
          </a:p>
        </p:txBody>
      </p:sp>
      <p:sp>
        <p:nvSpPr>
          <p:cNvPr id="84" name="Shape 84"/>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spcBef>
                <a:spcPts val="0"/>
              </a:spcBef>
              <a:buNone/>
            </a:pPr>
            <a:r>
              <a:rPr lang="da" sz="2400" b="0" i="1">
                <a:solidFill>
                  <a:srgbClr val="FF0000"/>
                </a:solidFill>
                <a:latin typeface="Calibri"/>
                <a:ea typeface="Calibri"/>
                <a:cs typeface="Calibri"/>
                <a:sym typeface="Calibri"/>
              </a:rPr>
              <a:t>“To start out with, Harry is NOT pretty! He is so pleased  with himself, he just thinks he is so pretty.” </a:t>
            </a:r>
          </a:p>
        </p:txBody>
      </p:sp>
      <p:sp>
        <p:nvSpPr>
          <p:cNvPr id="90" name="Shape 90"/>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rtl="0">
              <a:spcBef>
                <a:spcPts val="0"/>
              </a:spcBef>
              <a:buNone/>
            </a:pPr>
            <a:r>
              <a:rPr lang="da" sz="2400" i="1">
                <a:solidFill>
                  <a:srgbClr val="000000"/>
                </a:solidFill>
                <a:latin typeface="Calibri"/>
                <a:ea typeface="Calibri"/>
                <a:cs typeface="Calibri"/>
                <a:sym typeface="Calibri"/>
              </a:rPr>
              <a:t>“Harry Styles is one out of 4 members in the band One Direction. Some fans believe that Harry is the leader of the band and that he is the pretty boy in the band. I don’t agree. I think Harry is a bit arrogant and tries to get people to notice him instead of the whole band.”</a:t>
            </a:r>
          </a:p>
          <a:p>
            <a:pPr lvl="0">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a:spcBef>
                <a:spcPts val="0"/>
              </a:spcBef>
              <a:buNone/>
            </a:pPr>
            <a:r>
              <a:rPr lang="da" sz="2400" b="0" i="1">
                <a:solidFill>
                  <a:srgbClr val="FF0000"/>
                </a:solidFill>
                <a:latin typeface="Calibri"/>
                <a:ea typeface="Calibri"/>
                <a:cs typeface="Calibri"/>
                <a:sym typeface="Calibri"/>
              </a:rPr>
              <a:t>“I think that One D is the lamest band ever.”</a:t>
            </a:r>
          </a:p>
        </p:txBody>
      </p:sp>
      <p:sp>
        <p:nvSpPr>
          <p:cNvPr id="96" name="Shape 96"/>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algn="ctr" rtl="0">
              <a:spcBef>
                <a:spcPts val="0"/>
              </a:spcBef>
              <a:buNone/>
            </a:pPr>
            <a:r>
              <a:rPr lang="da" sz="2400" b="0" i="1">
                <a:solidFill>
                  <a:srgbClr val="FF0000"/>
                </a:solidFill>
                <a:latin typeface="Calibri"/>
                <a:ea typeface="Calibri"/>
                <a:cs typeface="Calibri"/>
                <a:sym typeface="Calibri"/>
              </a:rPr>
              <a:t>“I think that One D is the lamest band ever.”</a:t>
            </a:r>
          </a:p>
          <a:p>
            <a:pPr algn="ctr">
              <a:spcBef>
                <a:spcPts val="0"/>
              </a:spcBef>
              <a:buNone/>
            </a:pPr>
            <a:endParaRPr/>
          </a:p>
        </p:txBody>
      </p:sp>
      <p:sp>
        <p:nvSpPr>
          <p:cNvPr id="102" name="Shape 102"/>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a:spcBef>
                <a:spcPts val="0"/>
              </a:spcBef>
              <a:buNone/>
            </a:pPr>
            <a:r>
              <a:rPr lang="da" sz="2400" i="1">
                <a:solidFill>
                  <a:srgbClr val="000000"/>
                </a:solidFill>
                <a:latin typeface="Calibri"/>
                <a:ea typeface="Calibri"/>
                <a:cs typeface="Calibri"/>
                <a:sym typeface="Calibri"/>
              </a:rPr>
              <a:t>“One Direction is a popular band with a lot of fans all over the world right now. I really don’t understand that, because their music is not my style. I respect musicians who write their own songs, and I don’t think One Direction write their own songs.”</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852</Words>
  <Application>Microsoft Office PowerPoint</Application>
  <PresentationFormat>Skærmshow (16:9)</PresentationFormat>
  <Paragraphs>70</Paragraphs>
  <Slides>20</Slides>
  <Notes>20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20</vt:i4>
      </vt:variant>
    </vt:vector>
  </HeadingPairs>
  <TitlesOfParts>
    <vt:vector size="25" baseType="lpstr">
      <vt:lpstr>Amatic SC</vt:lpstr>
      <vt:lpstr>Calibri</vt:lpstr>
      <vt:lpstr>Arial</vt:lpstr>
      <vt:lpstr>Source Code Pro</vt:lpstr>
      <vt:lpstr>beach-day</vt:lpstr>
      <vt:lpstr>How to write an essay</vt:lpstr>
      <vt:lpstr>Rules for effective communication</vt:lpstr>
      <vt:lpstr>What NOT to write...</vt:lpstr>
      <vt:lpstr>“Ronaldo is the fucking best football player in the whole world.” </vt:lpstr>
      <vt:lpstr>“Ronaldo is the fucking best football player in the whole world.” </vt:lpstr>
      <vt:lpstr>“To start out with, Harry is NOT pretty! He is so pleased  with himself, he just thinks he is so pretty.” </vt:lpstr>
      <vt:lpstr>“To start out with, Harry is NOT pretty! He is so pleased  with himself, he just thinks he is so pretty.” </vt:lpstr>
      <vt:lpstr>“I think that One D is the lamest band ever.”</vt:lpstr>
      <vt:lpstr>“I think that One D is the lamest band ever.” </vt:lpstr>
      <vt:lpstr>Organizer</vt:lpstr>
      <vt:lpstr>Organizer Thesis </vt:lpstr>
      <vt:lpstr>Organizer Body  </vt:lpstr>
      <vt:lpstr>Organizer Conclusion   </vt:lpstr>
      <vt:lpstr>Linking words and sentence connectors</vt:lpstr>
      <vt:lpstr>Linking words and sentence connectors</vt:lpstr>
      <vt:lpstr>Linking words and sentence connectors </vt:lpstr>
      <vt:lpstr>Linking words and sentence connectors</vt:lpstr>
      <vt:lpstr>Linking words and sentence connectors</vt:lpstr>
      <vt:lpstr>Linking words and sentence connectors </vt:lpstr>
      <vt:lpstr>Links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essay</dc:title>
  <dc:creator>Kirsten Eva Thomsen</dc:creator>
  <cp:lastModifiedBy>Kirsten Eva Thomsen</cp:lastModifiedBy>
  <cp:revision>2</cp:revision>
  <dcterms:modified xsi:type="dcterms:W3CDTF">2015-10-27T12:46:31Z</dcterms:modified>
</cp:coreProperties>
</file>